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328" r:id="rId2"/>
    <p:sldId id="332" r:id="rId3"/>
    <p:sldId id="333" r:id="rId4"/>
    <p:sldId id="334" r:id="rId5"/>
    <p:sldId id="335" r:id="rId6"/>
    <p:sldId id="259" r:id="rId7"/>
    <p:sldId id="317" r:id="rId8"/>
    <p:sldId id="260" r:id="rId9"/>
    <p:sldId id="309" r:id="rId10"/>
    <p:sldId id="261" r:id="rId11"/>
    <p:sldId id="258" r:id="rId12"/>
    <p:sldId id="264" r:id="rId13"/>
    <p:sldId id="265" r:id="rId14"/>
    <p:sldId id="267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323" r:id="rId24"/>
    <p:sldId id="331" r:id="rId25"/>
    <p:sldId id="276" r:id="rId26"/>
    <p:sldId id="277" r:id="rId27"/>
    <p:sldId id="296" r:id="rId28"/>
    <p:sldId id="325" r:id="rId29"/>
    <p:sldId id="324" r:id="rId30"/>
    <p:sldId id="280" r:id="rId31"/>
    <p:sldId id="329" r:id="rId32"/>
    <p:sldId id="281" r:id="rId33"/>
    <p:sldId id="327" r:id="rId34"/>
    <p:sldId id="326" r:id="rId35"/>
    <p:sldId id="282" r:id="rId36"/>
    <p:sldId id="287" r:id="rId37"/>
    <p:sldId id="289" r:id="rId38"/>
    <p:sldId id="291" r:id="rId39"/>
    <p:sldId id="292" r:id="rId40"/>
    <p:sldId id="293" r:id="rId41"/>
    <p:sldId id="290" r:id="rId42"/>
    <p:sldId id="283" r:id="rId43"/>
    <p:sldId id="284" r:id="rId44"/>
    <p:sldId id="315" r:id="rId45"/>
    <p:sldId id="314" r:id="rId46"/>
    <p:sldId id="298" r:id="rId47"/>
    <p:sldId id="288" r:id="rId48"/>
    <p:sldId id="286" r:id="rId49"/>
    <p:sldId id="294" r:id="rId50"/>
    <p:sldId id="295" r:id="rId51"/>
    <p:sldId id="307" r:id="rId52"/>
    <p:sldId id="299" r:id="rId53"/>
    <p:sldId id="300" r:id="rId54"/>
    <p:sldId id="297" r:id="rId55"/>
    <p:sldId id="311" r:id="rId56"/>
    <p:sldId id="312" r:id="rId57"/>
    <p:sldId id="313" r:id="rId58"/>
    <p:sldId id="304" r:id="rId59"/>
    <p:sldId id="301" r:id="rId60"/>
    <p:sldId id="305" r:id="rId61"/>
    <p:sldId id="308" r:id="rId62"/>
    <p:sldId id="306" r:id="rId63"/>
    <p:sldId id="279" r:id="rId64"/>
    <p:sldId id="302" r:id="rId65"/>
    <p:sldId id="303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2" autoAdjust="0"/>
    <p:restoredTop sz="89563" autoAdjust="0"/>
  </p:normalViewPr>
  <p:slideViewPr>
    <p:cSldViewPr snapToGrid="0" snapToObjects="1">
      <p:cViewPr varScale="1">
        <p:scale>
          <a:sx n="65" d="100"/>
          <a:sy n="65" d="100"/>
        </p:scale>
        <p:origin x="154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3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CB34D-5EC2-4739-9693-E425457AC201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BA41D-AE03-4F1C-B074-B56312AFA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97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session about optimizer internals.  The optimizer is already</a:t>
            </a:r>
            <a:r>
              <a:rPr lang="en-US" baseline="0" dirty="0"/>
              <a:t> pretty much a black box, but there is a lot of unofficial information about how it works.  I intend to dig in even deeper and examine some mostly undocumented commands, DMVs and structures.  If this isn’t your cup of tea, I won’t be offended if you decide to find a different session.  This is also mostly a theoretical session.  It is intended to help you write better queries, but we aren’t going actually discuss how to do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04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</a:t>
            </a:r>
            <a:r>
              <a:rPr lang="en-US" baseline="0" dirty="0"/>
              <a:t> this slide, type in a demo!</a:t>
            </a:r>
          </a:p>
          <a:p>
            <a:endParaRPr lang="en-US" baseline="0" dirty="0"/>
          </a:p>
          <a:p>
            <a:r>
              <a:rPr lang="en-US" baseline="0" dirty="0"/>
              <a:t>Then run through Parse Trees demo script.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69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</a:t>
            </a:r>
            <a:r>
              <a:rPr lang="en-US" baseline="0" dirty="0"/>
              <a:t> this slide, type in a demo!</a:t>
            </a:r>
          </a:p>
          <a:p>
            <a:endParaRPr lang="en-US" baseline="0" dirty="0"/>
          </a:p>
          <a:p>
            <a:r>
              <a:rPr lang="en-US" baseline="0" dirty="0"/>
              <a:t>Then run through Parse Trees demo script.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50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73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15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Constant folding refers to pre-computing as much of an expression as possible, for example: 2 * pi() * radius</a:t>
            </a:r>
            <a:r>
              <a:rPr lang="en-US" baseline="0" dirty="0"/>
              <a:t> =&gt; 6.28319 * radius</a:t>
            </a:r>
            <a:endParaRPr lang="en-US" dirty="0"/>
          </a:p>
          <a:p>
            <a:r>
              <a:rPr lang="en-US" dirty="0"/>
              <a:t>As an</a:t>
            </a:r>
            <a:r>
              <a:rPr lang="en-US" baseline="0" dirty="0"/>
              <a:t> example, data type resolution with the UNION operator will ensure that data types between the upper expression are compatible with the lower expression.</a:t>
            </a:r>
          </a:p>
          <a:p>
            <a:r>
              <a:rPr lang="en-US" baseline="0" dirty="0"/>
              <a:t>Aggregate binding checks if invalid columns are referenced downstream of the GROUP BY logical processing step.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38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trivial plan is one which can only be executed</a:t>
            </a:r>
            <a:r>
              <a:rPr lang="en-US" baseline="0" dirty="0"/>
              <a:t> in one possible way.  A common example is select * from table, or select * from table where col = value (if there are no index on “col”).  The query can be relatively complex, but only contain one table.  Having a subquery or a an inequality predicate automatically make the query non-trivial.  Trivial plans can be avoided using TF8757.</a:t>
            </a:r>
          </a:p>
          <a:p>
            <a:endParaRPr lang="en-US" baseline="0" dirty="0"/>
          </a:p>
          <a:p>
            <a:r>
              <a:rPr lang="en-US" baseline="0" dirty="0"/>
              <a:t>The Optimization Level property on a query plan will be “Trivial” or “Full”</a:t>
            </a:r>
          </a:p>
          <a:p>
            <a:endParaRPr lang="en-US" baseline="0" dirty="0"/>
          </a:p>
          <a:p>
            <a:r>
              <a:rPr lang="en-US" baseline="0" dirty="0"/>
              <a:t>The concept of Statistics and Cardinality Estimation is a complex topic to itself.  It is important to note that the CE underwent a significant re-write starting in SQL Server 2014 which can lead to very different plans being selected.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19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that in reality, there will be fewer than 25,920 plans because of logical</a:t>
            </a:r>
            <a:r>
              <a:rPr lang="en-US" baseline="0" dirty="0"/>
              <a:t> limitations.  For instance, if a join condition is not an equality, a merge join and hash join are not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29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12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Gain will have a value from 0 to 1, where 0 means no improvement,</a:t>
            </a:r>
            <a:r>
              <a:rPr lang="en-US" baseline="0" dirty="0"/>
              <a:t> and values approaching 1 indicate significant improvement.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1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BOL for this DMV, then show 2005 version of BOL.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43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goal is to spend about the first 40-45% of this session discussing</a:t>
            </a:r>
            <a:r>
              <a:rPr lang="en-US" baseline="0" dirty="0"/>
              <a:t> some of the background material related the SQL Optimizer, and then to spend the balance of our time looking at some of the undocumented internals of optimization.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77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the simplification rules really come into play is</a:t>
            </a:r>
            <a:r>
              <a:rPr lang="en-US" baseline="0" dirty="0"/>
              <a:t> with queries that are generated by tools such as Entity Framework.</a:t>
            </a:r>
          </a:p>
          <a:p>
            <a:r>
              <a:rPr lang="en-US" baseline="0" dirty="0"/>
              <a:t>Other examples of simplification 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Select collapse (remove redundancies from WHERE clause)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Range simplification (multiple range predicates that can be collapsed into a single range or value)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Computed column 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36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Unlike </a:t>
            </a:r>
            <a:r>
              <a:rPr lang="en-US" dirty="0" err="1"/>
              <a:t>sys.dm_exec_query_optimizer_info</a:t>
            </a:r>
            <a:r>
              <a:rPr lang="en-US" dirty="0"/>
              <a:t>,</a:t>
            </a:r>
            <a:r>
              <a:rPr lang="en-US" baseline="0" dirty="0"/>
              <a:t> this one is completely undocumented.</a:t>
            </a:r>
          </a:p>
          <a:p>
            <a:endParaRPr lang="en-US" baseline="0" dirty="0"/>
          </a:p>
          <a:p>
            <a:r>
              <a:rPr lang="en-US" baseline="0" dirty="0"/>
              <a:t>“Promise” values are, presumably, </a:t>
            </a:r>
            <a:r>
              <a:rPr lang="en-US" baseline="0" dirty="0" err="1"/>
              <a:t>unitless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08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Supposedly at one time there was a developer at Microsoft</a:t>
            </a:r>
            <a:r>
              <a:rPr lang="en-US" baseline="0" dirty="0"/>
              <a:t> by the name of Nick who based the cost units on his development PC.  Now completely meaningless except (perhaps) to compare queries.  Not really.  May not even be valid comparison within a query.</a:t>
            </a:r>
          </a:p>
          <a:p>
            <a:endParaRPr lang="en-US" baseline="0" dirty="0"/>
          </a:p>
          <a:p>
            <a:r>
              <a:rPr lang="en-US" baseline="0" dirty="0"/>
              <a:t>Costing doesn’t account for modern hardware.  (Story about DR exercise in Iowa City).  Is the I/O subsystem a USB 1.1 drive or a PCI solid state card?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21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copy of the memo structure is created for each optimization and is then destroyed when optimization is completed.</a:t>
            </a:r>
          </a:p>
          <a:p>
            <a:r>
              <a:rPr lang="en-US" dirty="0"/>
              <a:t>Alternatives can be either</a:t>
            </a:r>
            <a:r>
              <a:rPr lang="en-US" baseline="0" dirty="0"/>
              <a:t> logical or physical.</a:t>
            </a:r>
          </a:p>
          <a:p>
            <a:r>
              <a:rPr lang="en-US" baseline="0" dirty="0"/>
              <a:t>New groups can be created as options are explored.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31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imagine additional</a:t>
            </a:r>
            <a:r>
              <a:rPr lang="en-US" baseline="0" dirty="0"/>
              <a:t> options that implement physical rules.  For instance, Group 2 might explore a nested loops join on either 0.0 and 1.0 or on 1.0 and 2.0.</a:t>
            </a:r>
          </a:p>
          <a:p>
            <a:r>
              <a:rPr lang="en-US" baseline="0" dirty="0"/>
              <a:t>We can envision this as a multi-dimensional tree of parent-child relationships between options.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69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Yeah, it’s undocumented.  It’s unsupported.</a:t>
            </a:r>
            <a:r>
              <a:rPr lang="en-US" baseline="0" dirty="0"/>
              <a:t>  Just don’t run this stuff on a system you can’t lose, and you should be fine.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7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66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work through</a:t>
            </a:r>
            <a:r>
              <a:rPr lang="en-US" baseline="0" dirty="0"/>
              <a:t> the example, what efficiency problems would we encounter if SQL Server simply followed logical processing order?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76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12.7 quadrillion!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75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 to 42 billion.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152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interesting aspect</a:t>
            </a:r>
            <a:r>
              <a:rPr lang="en-US" baseline="0" dirty="0"/>
              <a:t> of the GROUP BY step is that it requires knowledge of future steps – specifically, what aggregations will be required downstream?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12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Merge join generally the best performing,</a:t>
            </a:r>
            <a:r>
              <a:rPr lang="en-US" baseline="0" dirty="0"/>
              <a:t> but requires sorted input on join columns.  Only valid for equijoins.</a:t>
            </a:r>
          </a:p>
          <a:p>
            <a:endParaRPr lang="en-US" baseline="0" dirty="0"/>
          </a:p>
          <a:p>
            <a:r>
              <a:rPr lang="en-US" baseline="0" dirty="0"/>
              <a:t>Nested loops best when inputs are of significantly different size.  Only join operator that works for joins using inequalities.</a:t>
            </a:r>
          </a:p>
          <a:p>
            <a:endParaRPr lang="en-US" baseline="0" dirty="0"/>
          </a:p>
          <a:p>
            <a:r>
              <a:rPr lang="en-US" baseline="0" dirty="0"/>
              <a:t>Hash join works well with large inputs without sorted input, but is only valid for equijoins.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41D-AE03-4F1C-B074-B56312AFAE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40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47"/>
            <a:ext cx="9143999" cy="675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08" y="516685"/>
            <a:ext cx="8203153" cy="1470025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408" y="1907341"/>
            <a:ext cx="7925349" cy="1752600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197614"/>
            <a:ext cx="773079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847" y="6197614"/>
            <a:ext cx="2895600" cy="365125"/>
          </a:xfr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 descr="SQLSaturday_Final_We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317" y="5675582"/>
            <a:ext cx="1912930" cy="10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2B21B-2ADA-A040-A652-A7305E1B99FE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42B21B-2ADA-A040-A652-A7305E1B99FE}" type="datetimeFigureOut">
              <a:rPr lang="en-US" smtClean="0"/>
              <a:pPr/>
              <a:t>9/30/2016</a:t>
            </a:fld>
            <a:r>
              <a:rPr lang="en-US"/>
              <a:t>  |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/>
              <a:t>  |  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735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9/30/2016</a:t>
            </a:fld>
            <a:r>
              <a:rPr lang="en-US" dirty="0"/>
              <a:t>  |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/>
              <a:t>  |  </a:t>
            </a:r>
          </a:p>
        </p:txBody>
      </p:sp>
    </p:spTree>
    <p:extLst>
      <p:ext uri="{BB962C8B-B14F-4D97-AF65-F5344CB8AC3E}">
        <p14:creationId xmlns:p14="http://schemas.microsoft.com/office/powerpoint/2010/main" val="4072754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>
                <a:solidFill>
                  <a:schemeClr val="tx2"/>
                </a:solidFill>
              </a:defRPr>
            </a:lvl1pPr>
            <a:lvl2pPr marL="742950" indent="-285750">
              <a:buFont typeface="Wingdings" charset="2"/>
              <a:buChar char="§"/>
              <a:defRPr>
                <a:solidFill>
                  <a:srgbClr val="474947"/>
                </a:solidFill>
              </a:defRPr>
            </a:lvl2pPr>
            <a:lvl3pPr marL="11430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3pPr>
            <a:lvl4pPr marL="16002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4pPr>
            <a:lvl5pPr marL="20574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9/30/2016</a:t>
            </a:fld>
            <a:r>
              <a:rPr lang="en-US" dirty="0"/>
              <a:t>  |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/>
              <a:t>  |  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9/30/2016</a:t>
            </a:fld>
            <a:r>
              <a:rPr lang="en-US" dirty="0"/>
              <a:t>  |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/>
              <a:t>  |  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9/30/2016</a:t>
            </a:fld>
            <a:r>
              <a:rPr lang="en-US" dirty="0"/>
              <a:t>  |</a:t>
            </a: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/>
              <a:t>  |  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9/30/2016</a:t>
            </a:fld>
            <a:r>
              <a:rPr lang="en-US" dirty="0"/>
              <a:t>  |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/>
              <a:t>  | 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226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9/30/2016</a:t>
            </a:fld>
            <a:r>
              <a:rPr lang="en-US" dirty="0"/>
              <a:t>  |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/>
              <a:t>  |  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9/30/2016</a:t>
            </a:fld>
            <a:r>
              <a:rPr lang="en-US" dirty="0"/>
              <a:t>  |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/>
              <a:t>  |  </a:t>
            </a:r>
          </a:p>
        </p:txBody>
      </p:sp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9/30/2016</a:t>
            </a:fld>
            <a:r>
              <a:rPr lang="en-US" dirty="0"/>
              <a:t>  |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/>
              <a:t>  |  </a:t>
            </a:r>
          </a:p>
        </p:txBody>
      </p:sp>
    </p:spTree>
    <p:extLst>
      <p:ext uri="{BB962C8B-B14F-4D97-AF65-F5344CB8AC3E}">
        <p14:creationId xmlns:p14="http://schemas.microsoft.com/office/powerpoint/2010/main" val="2550090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9/30/2016</a:t>
            </a:fld>
            <a:r>
              <a:rPr lang="en-US" dirty="0"/>
              <a:t>  |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/>
              <a:t>  |  </a:t>
            </a:r>
          </a:p>
        </p:txBody>
      </p:sp>
    </p:spTree>
    <p:extLst>
      <p:ext uri="{BB962C8B-B14F-4D97-AF65-F5344CB8AC3E}">
        <p14:creationId xmlns:p14="http://schemas.microsoft.com/office/powerpoint/2010/main" val="224124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28" y="6072791"/>
            <a:ext cx="9143995" cy="7951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9/30/2016</a:t>
            </a:fld>
            <a:r>
              <a:rPr lang="en-US" dirty="0"/>
              <a:t>  |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/>
              <a:t>  |  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260044" y="12203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SQLSaturday_Final_Web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37" y="5911456"/>
            <a:ext cx="1912930" cy="9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sqlmag.com/sql-server/logical-query-processing-what-it-and-what-it-means-you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hyperlink" Target="https://mnssug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"/><Relationship Id="rId3" Type="http://schemas.openxmlformats.org/officeDocument/2006/relationships/image" Target="../media/image8.tif"/><Relationship Id="rId7" Type="http://schemas.openxmlformats.org/officeDocument/2006/relationships/image" Target="../media/image12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"/><Relationship Id="rId5" Type="http://schemas.openxmlformats.org/officeDocument/2006/relationships/image" Target="../media/image10.tif"/><Relationship Id="rId4" Type="http://schemas.openxmlformats.org/officeDocument/2006/relationships/image" Target="../media/image9.png"/><Relationship Id="rId9" Type="http://schemas.openxmlformats.org/officeDocument/2006/relationships/image" Target="../media/image14.t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"/><Relationship Id="rId3" Type="http://schemas.openxmlformats.org/officeDocument/2006/relationships/image" Target="../media/image16.tif"/><Relationship Id="rId7" Type="http://schemas.openxmlformats.org/officeDocument/2006/relationships/image" Target="../media/image20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"/><Relationship Id="rId5" Type="http://schemas.openxmlformats.org/officeDocument/2006/relationships/image" Target="../media/image18.tif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iitb.ac.in/infolab/Data/Courses/CS632/2013/Papers/Cascades-graefe.pdf" TargetMode="External"/><Relationship Id="rId2" Type="http://schemas.openxmlformats.org/officeDocument/2006/relationships/hyperlink" Target="http://www.seas.upenn.edu/~zives/03s/cis650/P209.PDF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-gate.com/library/inside-the-sql-server-query-optimizer" TargetMode="External"/><Relationship Id="rId7" Type="http://schemas.openxmlformats.org/officeDocument/2006/relationships/hyperlink" Target="http://www.sqlskills.com/blogs/conor/" TargetMode="External"/><Relationship Id="rId2" Type="http://schemas.openxmlformats.org/officeDocument/2006/relationships/hyperlink" Target="http://www.benjaminnevarez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qlperformance.com/author/paulwhitenzgmail-com" TargetMode="External"/><Relationship Id="rId5" Type="http://schemas.openxmlformats.org/officeDocument/2006/relationships/hyperlink" Target="http://sqlblog.com/blogs/paul_white/archive/2012/04/28/query-optimizer-deep-dive-part-1.aspx" TargetMode="External"/><Relationship Id="rId4" Type="http://schemas.openxmlformats.org/officeDocument/2006/relationships/hyperlink" Target="http://sqlblog.com/blogs/paul_white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f3604.com/optimize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08" y="597500"/>
            <a:ext cx="8203153" cy="1470025"/>
          </a:xfrm>
        </p:spPr>
        <p:txBody>
          <a:bodyPr/>
          <a:lstStyle/>
          <a:p>
            <a:r>
              <a:rPr lang="en-US" dirty="0"/>
              <a:t>Get Your Optimizer to Give up All Its Secrets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8408" y="5605933"/>
            <a:ext cx="5711386" cy="10451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Brian Hansen</a:t>
            </a:r>
          </a:p>
          <a:p>
            <a:pPr marL="0" indent="0">
              <a:buNone/>
            </a:pPr>
            <a:r>
              <a:rPr lang="en-US" dirty="0"/>
              <a:t>Minneapolis, MN – October 1, 2016</a:t>
            </a:r>
          </a:p>
        </p:txBody>
      </p:sp>
    </p:spTree>
    <p:extLst>
      <p:ext uri="{BB962C8B-B14F-4D97-AF65-F5344CB8AC3E}">
        <p14:creationId xmlns:p14="http://schemas.microsoft.com/office/powerpoint/2010/main" val="2671650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Processing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Defines the sequence in which SQL elements are logically processed</a:t>
            </a:r>
          </a:p>
          <a:p>
            <a:r>
              <a:rPr lang="en-US" dirty="0"/>
              <a:t>Forms the starting basis for parsing the submitted query</a:t>
            </a:r>
          </a:p>
          <a:p>
            <a:r>
              <a:rPr lang="en-US" dirty="0"/>
              <a:t>Usually discussed from the perspective of a SELECT query; similar for UPDATE / DELETE / INSERT / MERGE</a:t>
            </a:r>
          </a:p>
          <a:p>
            <a:r>
              <a:rPr lang="en-US" dirty="0"/>
              <a:t>Declarative vs procedural programming</a:t>
            </a:r>
          </a:p>
          <a:p>
            <a:pPr lvl="1"/>
            <a:r>
              <a:rPr lang="en-US" dirty="0"/>
              <a:t>“What” vs “How”</a:t>
            </a:r>
          </a:p>
        </p:txBody>
      </p:sp>
    </p:spTree>
    <p:extLst>
      <p:ext uri="{BB962C8B-B14F-4D97-AF65-F5344CB8AC3E}">
        <p14:creationId xmlns:p14="http://schemas.microsoft.com/office/powerpoint/2010/main" val="782615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Processing Order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FROM</a:t>
            </a:r>
          </a:p>
          <a:p>
            <a:r>
              <a:rPr lang="en-US" dirty="0"/>
              <a:t>ON</a:t>
            </a:r>
          </a:p>
          <a:p>
            <a:r>
              <a:rPr lang="en-US" dirty="0"/>
              <a:t>JOIN / APPLY</a:t>
            </a:r>
          </a:p>
          <a:p>
            <a:r>
              <a:rPr lang="en-US" dirty="0"/>
              <a:t>PIVOT / UNPIVOT</a:t>
            </a:r>
          </a:p>
          <a:p>
            <a:r>
              <a:rPr lang="en-US" dirty="0"/>
              <a:t>WHERE</a:t>
            </a:r>
          </a:p>
          <a:p>
            <a:r>
              <a:rPr lang="en-US" dirty="0"/>
              <a:t>GROUP BY</a:t>
            </a:r>
          </a:p>
          <a:p>
            <a:r>
              <a:rPr lang="en-US" dirty="0"/>
              <a:t>WITH CUBE / ROLLUP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HAVING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DISTINCT</a:t>
            </a:r>
          </a:p>
          <a:p>
            <a:r>
              <a:rPr lang="en-US" dirty="0"/>
              <a:t>ORDER BY</a:t>
            </a:r>
          </a:p>
          <a:p>
            <a:r>
              <a:rPr lang="en-US" dirty="0"/>
              <a:t>TOP</a:t>
            </a:r>
          </a:p>
          <a:p>
            <a:r>
              <a:rPr lang="en-US" dirty="0"/>
              <a:t>OFFSET … FETCH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95800" y="5243412"/>
            <a:ext cx="4435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more details, see </a:t>
            </a:r>
            <a:r>
              <a:rPr lang="en-US" dirty="0">
                <a:hlinkClick r:id="rId2"/>
              </a:rPr>
              <a:t>this </a:t>
            </a:r>
            <a:r>
              <a:rPr lang="en-US" dirty="0"/>
              <a:t>and subsequent articles from </a:t>
            </a:r>
            <a:r>
              <a:rPr lang="en-US" dirty="0" err="1"/>
              <a:t>Itzik</a:t>
            </a:r>
            <a:r>
              <a:rPr lang="en-US" dirty="0"/>
              <a:t> Ben-</a:t>
            </a:r>
            <a:r>
              <a:rPr lang="en-US" dirty="0" err="1"/>
              <a:t>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33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3471" y="577713"/>
            <a:ext cx="8292904" cy="246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5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ExcessOrders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OrderHeader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OrderDetail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'MN'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group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having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356843"/>
              </p:ext>
            </p:extLst>
          </p:nvPr>
        </p:nvGraphicFramePr>
        <p:xfrm>
          <a:off x="513471" y="3277764"/>
          <a:ext cx="8292903" cy="2208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301">
                  <a:extLst>
                    <a:ext uri="{9D8B030D-6E8A-4147-A177-3AD203B41FA5}">
                      <a16:colId xmlns:a16="http://schemas.microsoft.com/office/drawing/2014/main" val="234227049"/>
                    </a:ext>
                  </a:extLst>
                </a:gridCol>
                <a:gridCol w="2764301">
                  <a:extLst>
                    <a:ext uri="{9D8B030D-6E8A-4147-A177-3AD203B41FA5}">
                      <a16:colId xmlns:a16="http://schemas.microsoft.com/office/drawing/2014/main" val="4053135350"/>
                    </a:ext>
                  </a:extLst>
                </a:gridCol>
                <a:gridCol w="2764301">
                  <a:extLst>
                    <a:ext uri="{9D8B030D-6E8A-4147-A177-3AD203B41FA5}">
                      <a16:colId xmlns:a16="http://schemas.microsoft.com/office/drawing/2014/main" val="672378647"/>
                    </a:ext>
                  </a:extLst>
                </a:gridCol>
              </a:tblGrid>
              <a:tr h="5521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053056"/>
                  </a:ext>
                </a:extLst>
              </a:tr>
              <a:tr h="5521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/>
                        <a:t>OrderHeader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301,811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28934"/>
                  </a:ext>
                </a:extLst>
              </a:tr>
              <a:tr h="5521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/>
                        <a:t>OrderDetail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603,133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851549"/>
                  </a:ext>
                </a:extLst>
              </a:tr>
              <a:tr h="5521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70,132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932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03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3471" y="577713"/>
            <a:ext cx="8292904" cy="244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5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ExcessOrders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</a:pP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OrderHeader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OrderDetail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'MN'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group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having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3471" y="3249636"/>
            <a:ext cx="8187397" cy="25040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000" dirty="0"/>
              <a:t>Step 1: FROM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/>
              <a:t>OrderHeader</a:t>
            </a:r>
            <a:r>
              <a:rPr lang="en-US" sz="3000" dirty="0"/>
              <a:t> joined to </a:t>
            </a:r>
            <a:r>
              <a:rPr lang="en-US" sz="3000" dirty="0" err="1"/>
              <a:t>OrderDetail</a:t>
            </a: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Perform Cartesian join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Result is 182,032,173,863 rows / 8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This is result table R1</a:t>
            </a:r>
          </a:p>
        </p:txBody>
      </p:sp>
    </p:spTree>
    <p:extLst>
      <p:ext uri="{BB962C8B-B14F-4D97-AF65-F5344CB8AC3E}">
        <p14:creationId xmlns:p14="http://schemas.microsoft.com/office/powerpoint/2010/main" val="457520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3471" y="577713"/>
            <a:ext cx="8292904" cy="246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5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ExcessOrders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OrderHeader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OrderDetail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 join </a:t>
            </a:r>
            <a:r>
              <a:rPr lang="en-US" dirty="0" err="1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dbo.Customer</a:t>
            </a:r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'MN'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group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having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3471" y="3249636"/>
            <a:ext cx="8187397" cy="25040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000" dirty="0"/>
              <a:t>Step 2: FROM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R1 joined to Customer (Cartesian join)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Result is 12,766,280,417,359,916 rows / 14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This is result table R2</a:t>
            </a:r>
          </a:p>
        </p:txBody>
      </p:sp>
    </p:spTree>
    <p:extLst>
      <p:ext uri="{BB962C8B-B14F-4D97-AF65-F5344CB8AC3E}">
        <p14:creationId xmlns:p14="http://schemas.microsoft.com/office/powerpoint/2010/main" val="3450529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3471" y="577713"/>
            <a:ext cx="8292904" cy="246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5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ExcessOrders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OrderHeader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OrderDetail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 </a:t>
            </a:r>
            <a:r>
              <a:rPr lang="en-US" dirty="0" err="1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oh.OrderId</a:t>
            </a:r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od.OrderId</a:t>
            </a:r>
            <a:endParaRPr lang="en-US" dirty="0">
              <a:solidFill>
                <a:srgbClr val="008080"/>
              </a:solidFill>
              <a:highlight>
                <a:srgbClr val="FFFF00"/>
              </a:highlight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'MN'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group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having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3471" y="3249636"/>
            <a:ext cx="8187397" cy="25040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000" dirty="0"/>
              <a:t>Step 2: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Find rows in R2 where </a:t>
            </a:r>
            <a:r>
              <a:rPr lang="en-US" sz="3000" dirty="0" err="1"/>
              <a:t>OrderId</a:t>
            </a:r>
            <a:r>
              <a:rPr lang="en-US" sz="3000" dirty="0"/>
              <a:t> = </a:t>
            </a:r>
            <a:r>
              <a:rPr lang="en-US" sz="3000" dirty="0" err="1"/>
              <a:t>OrderId</a:t>
            </a: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Result is 42,298,923,556 rows / 14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This is result table R3</a:t>
            </a:r>
          </a:p>
        </p:txBody>
      </p:sp>
    </p:spTree>
    <p:extLst>
      <p:ext uri="{BB962C8B-B14F-4D97-AF65-F5344CB8AC3E}">
        <p14:creationId xmlns:p14="http://schemas.microsoft.com/office/powerpoint/2010/main" val="856205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3471" y="577713"/>
            <a:ext cx="8292904" cy="246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5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ExcessOrders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OrderHeader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OrderDetail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 </a:t>
            </a:r>
            <a:r>
              <a:rPr lang="en-US" dirty="0" err="1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oh.CustomerId</a:t>
            </a:r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cust.CustomerID</a:t>
            </a:r>
            <a:endParaRPr lang="en-US" dirty="0">
              <a:solidFill>
                <a:srgbClr val="008080"/>
              </a:solidFill>
              <a:highlight>
                <a:srgbClr val="FFFF00"/>
              </a:highlight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'MN'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group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having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3471" y="3249636"/>
            <a:ext cx="8187397" cy="25040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000" dirty="0"/>
              <a:t>Step 4: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Find rows in R3 where </a:t>
            </a:r>
            <a:r>
              <a:rPr lang="en-US" sz="3000" dirty="0" err="1"/>
              <a:t>CustomerId</a:t>
            </a:r>
            <a:r>
              <a:rPr lang="en-US" sz="3000" dirty="0"/>
              <a:t> = </a:t>
            </a:r>
            <a:r>
              <a:rPr lang="en-US" sz="3000" dirty="0" err="1"/>
              <a:t>CustomerId</a:t>
            </a: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Result is 603,133 rows / 14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This is result table R4</a:t>
            </a:r>
          </a:p>
        </p:txBody>
      </p:sp>
    </p:spTree>
    <p:extLst>
      <p:ext uri="{BB962C8B-B14F-4D97-AF65-F5344CB8AC3E}">
        <p14:creationId xmlns:p14="http://schemas.microsoft.com/office/powerpoint/2010/main" val="954622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3471" y="577713"/>
            <a:ext cx="8292904" cy="246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5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ExcessOrders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OrderHeader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OrderDetail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 </a:t>
            </a:r>
            <a:r>
              <a:rPr lang="en-US" dirty="0" err="1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cust.State</a:t>
            </a:r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'MN'</a:t>
            </a: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group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having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3471" y="3249636"/>
            <a:ext cx="8187397" cy="25040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000" dirty="0"/>
              <a:t>Step 5: 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Find rows in R4 where State = ‘MN’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Result is 13,270 rows / 14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This is result table R5</a:t>
            </a:r>
          </a:p>
        </p:txBody>
      </p:sp>
    </p:spTree>
    <p:extLst>
      <p:ext uri="{BB962C8B-B14F-4D97-AF65-F5344CB8AC3E}">
        <p14:creationId xmlns:p14="http://schemas.microsoft.com/office/powerpoint/2010/main" val="177871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3471" y="577713"/>
            <a:ext cx="8292904" cy="246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5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ExcessOrders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OrderHeader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OrderDetail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'MN'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group by </a:t>
            </a:r>
            <a:r>
              <a:rPr lang="en-US" dirty="0" err="1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od.ProductId</a:t>
            </a:r>
            <a:endParaRPr lang="en-US" dirty="0">
              <a:solidFill>
                <a:srgbClr val="008080"/>
              </a:solidFill>
              <a:highlight>
                <a:srgbClr val="FFFF00"/>
              </a:highlight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having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3471" y="3249636"/>
            <a:ext cx="8187397" cy="2715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000" dirty="0"/>
              <a:t>Step 6: GROUP BY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Arrange rows into groups by </a:t>
            </a:r>
            <a:r>
              <a:rPr lang="en-US" sz="3000" dirty="0" err="1"/>
              <a:t>ProductId</a:t>
            </a: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Within each group compute SUM(Quantity)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Result is 5,563 rows / 2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This is result table R6 (</a:t>
            </a:r>
            <a:r>
              <a:rPr lang="en-US" sz="2400" dirty="0" err="1"/>
              <a:t>ProductId</a:t>
            </a:r>
            <a:r>
              <a:rPr lang="en-US" sz="2400" dirty="0"/>
              <a:t>, SUM(Quantity)</a:t>
            </a:r>
            <a:r>
              <a:rPr lang="en-US" sz="30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Only these 2 columns are available in downstream steps</a:t>
            </a:r>
          </a:p>
        </p:txBody>
      </p:sp>
    </p:spTree>
    <p:extLst>
      <p:ext uri="{BB962C8B-B14F-4D97-AF65-F5344CB8AC3E}">
        <p14:creationId xmlns:p14="http://schemas.microsoft.com/office/powerpoint/2010/main" val="1590662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3471" y="577713"/>
            <a:ext cx="8292904" cy="246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5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ExcessOrders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OrderHeader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OrderDetail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'MN'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group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having sum(</a:t>
            </a:r>
            <a:r>
              <a:rPr lang="en-US" dirty="0" err="1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od.Quantity</a:t>
            </a:r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&gt;= 20</a:t>
            </a: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3471" y="3249636"/>
            <a:ext cx="8187397" cy="25040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000" dirty="0"/>
              <a:t>Step 7: HAVING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Find rows in R6 where SUM(Quantity) &gt;= 20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Result is 68 rows / 2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This is result table R7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89995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0710" indent="-270710">
              <a:lnSpc>
                <a:spcPct val="80000"/>
              </a:lnSpc>
              <a:spcBef>
                <a:spcPts val="600"/>
              </a:spcBef>
              <a:defRPr sz="2700"/>
            </a:pPr>
            <a:r>
              <a:t>Thank you Sponsors!</a:t>
            </a:r>
          </a:p>
          <a:p>
            <a:pPr marL="621631" lvl="1" indent="-240631">
              <a:lnSpc>
                <a:spcPct val="80000"/>
              </a:lnSpc>
              <a:spcBef>
                <a:spcPts val="500"/>
              </a:spcBef>
              <a:defRPr sz="2400"/>
            </a:pPr>
            <a:r>
              <a:t>Please visit the sponsors and enter their end-of-day raffles.</a:t>
            </a:r>
          </a:p>
          <a:p>
            <a:pPr marL="270710" indent="-27071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70710" indent="-270710">
              <a:lnSpc>
                <a:spcPct val="80000"/>
              </a:lnSpc>
              <a:spcBef>
                <a:spcPts val="600"/>
              </a:spcBef>
              <a:defRPr sz="2700"/>
            </a:pPr>
            <a:r>
              <a:t>Event After Party </a:t>
            </a:r>
          </a:p>
          <a:p>
            <a:pPr marL="621631" lvl="1" indent="-240631">
              <a:lnSpc>
                <a:spcPct val="80000"/>
              </a:lnSpc>
              <a:spcBef>
                <a:spcPts val="500"/>
              </a:spcBef>
              <a:defRPr sz="2400"/>
            </a:pPr>
            <a:r>
              <a:t>Sky Deck Sports Grille and Lanes at the Mall of America at 7 PM.</a:t>
            </a:r>
          </a:p>
          <a:p>
            <a:pPr marL="270710" indent="-27071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70710" indent="-270710">
              <a:lnSpc>
                <a:spcPct val="80000"/>
              </a:lnSpc>
              <a:spcBef>
                <a:spcPts val="600"/>
              </a:spcBef>
              <a:defRPr sz="2700"/>
            </a:pPr>
            <a:r>
              <a:t>Want More Free Training?</a:t>
            </a:r>
          </a:p>
          <a:p>
            <a:pPr marL="621631" lvl="1" indent="-240631">
              <a:lnSpc>
                <a:spcPct val="80000"/>
              </a:lnSpc>
              <a:spcBef>
                <a:spcPts val="500"/>
              </a:spcBef>
              <a:defRPr sz="2400"/>
            </a:pPr>
            <a:r>
              <a:t>PASSMN meets the 3rd Tuesday of every month.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/>
              </a:rPr>
              <a:t>https://mnssug.org/</a:t>
            </a:r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 Saturday #557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254175" y="6455508"/>
            <a:ext cx="203024" cy="2888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6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68806" y="99186"/>
            <a:ext cx="1808227" cy="18082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8743596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3471" y="577713"/>
            <a:ext cx="8292904" cy="246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5 </a:t>
            </a:r>
            <a:r>
              <a:rPr lang="en-US" dirty="0" err="1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od.ProductId</a:t>
            </a:r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sum(</a:t>
            </a:r>
            <a:r>
              <a:rPr lang="en-US" dirty="0" err="1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od.Quantity</a:t>
            </a:r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- 20 </a:t>
            </a:r>
            <a:r>
              <a:rPr lang="en-US" dirty="0" err="1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ExcessOrders</a:t>
            </a:r>
            <a:endParaRPr lang="en-US" dirty="0">
              <a:solidFill>
                <a:srgbClr val="008080"/>
              </a:solidFill>
              <a:highlight>
                <a:srgbClr val="FFFF00"/>
              </a:highlight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OrderHeader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OrderDetail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'MN'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group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having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3471" y="3249636"/>
            <a:ext cx="8187397" cy="25040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000" dirty="0"/>
              <a:t>Step 8: SELECT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Evaluate expressions in the select list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 err="1"/>
              <a:t>ProductId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en-US" sz="3000" dirty="0" err="1">
                <a:sym typeface="Wingdings" panose="05000000000000000000" pitchFamily="2" charset="2"/>
              </a:rPr>
              <a:t>ProductId</a:t>
            </a:r>
            <a:endParaRPr lang="en-US" sz="3000" dirty="0">
              <a:sym typeface="Wingdings" panose="05000000000000000000" pitchFamily="2" charset="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ym typeface="Wingdings" panose="05000000000000000000" pitchFamily="2" charset="2"/>
              </a:rPr>
              <a:t>SUM(Quantity) – 20  </a:t>
            </a:r>
            <a:r>
              <a:rPr lang="en-US" sz="3000" dirty="0" err="1">
                <a:sym typeface="Wingdings" panose="05000000000000000000" pitchFamily="2" charset="2"/>
              </a:rPr>
              <a:t>ExcessOrders</a:t>
            </a: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Result is 68 rows / 2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This is result table R8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6182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3471" y="577713"/>
            <a:ext cx="8292904" cy="246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5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ExcessOrders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OrderHeader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OrderDetail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'MN'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group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having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 by </a:t>
            </a:r>
            <a:r>
              <a:rPr lang="en-US" dirty="0" err="1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od.ProductId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3471" y="3249636"/>
            <a:ext cx="8187397" cy="25040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000" dirty="0"/>
              <a:t>Step 9: ORDER BY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Sort R8 by </a:t>
            </a:r>
            <a:r>
              <a:rPr lang="en-US" sz="3000" dirty="0" err="1"/>
              <a:t>ProductId</a:t>
            </a: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Result is 5 rows / 2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This is result table R9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7854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3471" y="577713"/>
            <a:ext cx="8292904" cy="246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top 5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ExcessOrders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OrderHeader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OrderDetail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'MN'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group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having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3471" y="3249636"/>
            <a:ext cx="8187397" cy="25040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000" dirty="0"/>
              <a:t>Step 10: TOP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Keep the first 5 rows in R9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Remaining rows get discarded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Result is 5 rows / 2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This is result table R10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Logical processing is complete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2748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SQL Server Sees the Query</a:t>
            </a:r>
          </a:p>
        </p:txBody>
      </p:sp>
      <p:sp>
        <p:nvSpPr>
          <p:cNvPr id="4" name="Rectangle 3"/>
          <p:cNvSpPr/>
          <p:nvPr/>
        </p:nvSpPr>
        <p:spPr>
          <a:xfrm>
            <a:off x="425548" y="1535656"/>
            <a:ext cx="8292904" cy="3352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OrderHeader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OrderDetail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'MN'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group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having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&gt;=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ExcessOrders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endParaRPr lang="en-US" dirty="0">
              <a:solidFill>
                <a:srgbClr val="00808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5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125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Get</a:t>
            </a:r>
          </a:p>
          <a:p>
            <a:r>
              <a:rPr lang="en-US" dirty="0"/>
              <a:t>Join</a:t>
            </a:r>
          </a:p>
          <a:p>
            <a:pPr lvl="1"/>
            <a:r>
              <a:rPr lang="en-US" sz="2800" dirty="0">
                <a:highlight>
                  <a:srgbClr val="00FF00"/>
                </a:highlight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⋈ </a:t>
            </a:r>
            <a:r>
              <a:rPr lang="en-US" sz="2800" dirty="0"/>
              <a:t> </a:t>
            </a:r>
            <a:r>
              <a:rPr lang="en-US" dirty="0"/>
              <a:t>inner</a:t>
            </a:r>
            <a:endParaRPr lang="en-US" dirty="0">
              <a:highlight>
                <a:srgbClr val="00FF00"/>
              </a:highlight>
            </a:endParaRPr>
          </a:p>
          <a:p>
            <a:pPr lvl="1"/>
            <a:r>
              <a:rPr lang="en-US" sz="2800" dirty="0">
                <a:highlight>
                  <a:srgbClr val="00FF00"/>
                </a:highlight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⟕⟖⟗</a:t>
            </a:r>
            <a:r>
              <a:rPr lang="en-US" dirty="0"/>
              <a:t> outer</a:t>
            </a:r>
            <a:endParaRPr lang="en-US" dirty="0">
              <a:highlight>
                <a:srgbClr val="00FF00"/>
              </a:highlight>
            </a:endParaRPr>
          </a:p>
          <a:p>
            <a:pPr lvl="1"/>
            <a:r>
              <a:rPr lang="en-US" sz="2800" dirty="0">
                <a:highlight>
                  <a:srgbClr val="00FF00"/>
                </a:highlight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×</a:t>
            </a:r>
            <a:r>
              <a:rPr lang="en-US" dirty="0"/>
              <a:t> Cartesian</a:t>
            </a:r>
            <a:endParaRPr lang="en-US" dirty="0">
              <a:highlight>
                <a:srgbClr val="00FF00"/>
              </a:highlight>
            </a:endParaRPr>
          </a:p>
          <a:p>
            <a:pPr lvl="1"/>
            <a:r>
              <a:rPr lang="en-US" sz="2800" dirty="0">
                <a:highlight>
                  <a:srgbClr val="00FF00"/>
                </a:highlight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⋉⋊</a:t>
            </a:r>
            <a:r>
              <a:rPr lang="en-US" dirty="0"/>
              <a:t> semi</a:t>
            </a:r>
            <a:r>
              <a:rPr lang="en-US" baseline="30000" dirty="0"/>
              <a:t>*</a:t>
            </a:r>
            <a:endParaRPr lang="en-US" baseline="30000" dirty="0">
              <a:highlight>
                <a:srgbClr val="00FF00"/>
              </a:highlight>
            </a:endParaRPr>
          </a:p>
          <a:p>
            <a:pPr lvl="1"/>
            <a:r>
              <a:rPr lang="en-US" sz="2800" dirty="0">
                <a:highlight>
                  <a:srgbClr val="00FF00"/>
                </a:highlight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▷</a:t>
            </a:r>
            <a:r>
              <a:rPr lang="en-US" dirty="0"/>
              <a:t> anti-semi</a:t>
            </a:r>
            <a:r>
              <a:rPr lang="en-US" baseline="30000" dirty="0"/>
              <a:t>*</a:t>
            </a:r>
            <a:endParaRPr lang="en-US" dirty="0"/>
          </a:p>
          <a:p>
            <a:r>
              <a:rPr lang="en-US" dirty="0"/>
              <a:t>Apply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Set Operators</a:t>
            </a:r>
          </a:p>
          <a:p>
            <a:pPr lvl="1"/>
            <a:r>
              <a:rPr lang="en-US" dirty="0">
                <a:highlight>
                  <a:srgbClr val="00FF00"/>
                </a:highlight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∪</a:t>
            </a:r>
            <a:r>
              <a:rPr lang="en-US" dirty="0"/>
              <a:t> union</a:t>
            </a:r>
          </a:p>
          <a:p>
            <a:pPr lvl="1"/>
            <a:r>
              <a:rPr lang="en-US" dirty="0">
                <a:highlight>
                  <a:srgbClr val="00FF00"/>
                </a:highlight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∩</a:t>
            </a:r>
            <a:r>
              <a:rPr lang="en-US" dirty="0"/>
              <a:t> intersection</a:t>
            </a:r>
          </a:p>
          <a:p>
            <a:pPr lvl="1"/>
            <a:r>
              <a:rPr lang="en-US" dirty="0">
                <a:highlight>
                  <a:srgbClr val="00FF00"/>
                </a:highlight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∖</a:t>
            </a:r>
            <a:r>
              <a:rPr lang="en-US" dirty="0"/>
              <a:t> except</a:t>
            </a:r>
          </a:p>
          <a:p>
            <a:r>
              <a:rPr lang="el-GR" dirty="0">
                <a:highlight>
                  <a:srgbClr val="00FF00"/>
                </a:highlight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σ</a:t>
            </a:r>
            <a:r>
              <a:rPr lang="el-GR" dirty="0"/>
              <a:t> </a:t>
            </a:r>
            <a:r>
              <a:rPr lang="en-US" dirty="0"/>
              <a:t>Select </a:t>
            </a:r>
            <a:r>
              <a:rPr lang="en-US" sz="2400" dirty="0"/>
              <a:t>(SQL: where)</a:t>
            </a:r>
          </a:p>
          <a:p>
            <a:r>
              <a:rPr lang="el-GR" dirty="0">
                <a:highlight>
                  <a:srgbClr val="00FF00"/>
                </a:highlight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π</a:t>
            </a:r>
            <a:r>
              <a:rPr lang="el-GR" dirty="0"/>
              <a:t> </a:t>
            </a:r>
            <a:r>
              <a:rPr lang="en-US" dirty="0"/>
              <a:t>Project </a:t>
            </a:r>
            <a:r>
              <a:rPr lang="en-US" sz="2400" dirty="0"/>
              <a:t>(SQL: select)</a:t>
            </a:r>
          </a:p>
          <a:p>
            <a:r>
              <a:rPr lang="en-US" dirty="0">
                <a:highlight>
                  <a:srgbClr val="00FF00"/>
                </a:highlight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G</a:t>
            </a:r>
            <a:r>
              <a:rPr lang="en-US" dirty="0"/>
              <a:t> Aggregate</a:t>
            </a:r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94417" y="6143396"/>
            <a:ext cx="616016" cy="6063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9983" y="614339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289030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Operators: Logical “get”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Scan</a:t>
            </a:r>
          </a:p>
          <a:p>
            <a:r>
              <a:rPr lang="en-US" dirty="0"/>
              <a:t>Seek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Heap vs clustered index vs non-clustered index</a:t>
            </a:r>
          </a:p>
          <a:p>
            <a:r>
              <a:rPr lang="en-US" dirty="0"/>
              <a:t>Ordered vs unordered</a:t>
            </a:r>
          </a:p>
          <a:p>
            <a:r>
              <a:rPr lang="en-US" dirty="0"/>
              <a:t>Forward vs backward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1915427" y="1769795"/>
            <a:ext cx="257175" cy="219075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2301189" y="1769795"/>
            <a:ext cx="257175" cy="257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732" y="2323378"/>
            <a:ext cx="228632" cy="247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427" y="2323379"/>
            <a:ext cx="266737" cy="2476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2130" y="2879502"/>
            <a:ext cx="238158" cy="2476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9488" y="2867471"/>
            <a:ext cx="257211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88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26918" cy="1143000"/>
          </a:xfrm>
        </p:spPr>
        <p:txBody>
          <a:bodyPr>
            <a:normAutofit/>
          </a:bodyPr>
          <a:lstStyle/>
          <a:p>
            <a:r>
              <a:rPr lang="en-US" dirty="0"/>
              <a:t>Physical Operators: Other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</a:t>
            </a:r>
          </a:p>
          <a:p>
            <a:pPr lvl="1"/>
            <a:r>
              <a:rPr lang="en-US" dirty="0"/>
              <a:t>Merge</a:t>
            </a:r>
          </a:p>
          <a:p>
            <a:pPr lvl="1"/>
            <a:r>
              <a:rPr lang="en-US" dirty="0"/>
              <a:t>Nested loops</a:t>
            </a:r>
          </a:p>
          <a:p>
            <a:pPr lvl="1"/>
            <a:r>
              <a:rPr lang="en-US" dirty="0"/>
              <a:t>Hash</a:t>
            </a:r>
          </a:p>
          <a:p>
            <a:r>
              <a:rPr lang="en-US" dirty="0"/>
              <a:t>Aggregate</a:t>
            </a:r>
          </a:p>
          <a:p>
            <a:pPr lvl="1"/>
            <a:r>
              <a:rPr lang="en-US" dirty="0"/>
              <a:t>Stream aggregate</a:t>
            </a:r>
          </a:p>
          <a:p>
            <a:pPr lvl="1"/>
            <a:r>
              <a:rPr lang="en-US" dirty="0"/>
              <a:t>Hash aggregate</a:t>
            </a:r>
          </a:p>
          <a:p>
            <a:r>
              <a:rPr lang="en-US" dirty="0"/>
              <a:t>Select</a:t>
            </a:r>
          </a:p>
          <a:p>
            <a:pPr lvl="1"/>
            <a:r>
              <a:rPr lang="en-US" dirty="0"/>
              <a:t>Filter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40" y="3233828"/>
            <a:ext cx="209579" cy="247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165" y="2727641"/>
            <a:ext cx="247685" cy="247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619" y="2297935"/>
            <a:ext cx="257211" cy="238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421" y="4260630"/>
            <a:ext cx="209579" cy="247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2421" y="4725132"/>
            <a:ext cx="247685" cy="247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2040" y="5725763"/>
            <a:ext cx="257211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9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representation of query operation</a:t>
            </a:r>
          </a:p>
          <a:p>
            <a:r>
              <a:rPr lang="en-US" dirty="0"/>
              <a:t>Nodes may be logical or physical operators</a:t>
            </a:r>
          </a:p>
          <a:p>
            <a:pPr lvl="1"/>
            <a:r>
              <a:rPr lang="en-US" dirty="0"/>
              <a:t>0 to infinity inputs, 1 output</a:t>
            </a:r>
          </a:p>
          <a:p>
            <a:r>
              <a:rPr lang="en-US" dirty="0"/>
              <a:t>SQL Server will output parse trees at various phases of optimization</a:t>
            </a:r>
          </a:p>
          <a:p>
            <a:pPr lvl="1"/>
            <a:r>
              <a:rPr lang="en-US" dirty="0"/>
              <a:t>A variety of trace flags will trigger output</a:t>
            </a:r>
          </a:p>
        </p:txBody>
      </p:sp>
    </p:spTree>
    <p:extLst>
      <p:ext uri="{BB962C8B-B14F-4D97-AF65-F5344CB8AC3E}">
        <p14:creationId xmlns:p14="http://schemas.microsoft.com/office/powerpoint/2010/main" val="1114966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Parse Tree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65" y="1713297"/>
            <a:ext cx="402546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5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od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ProductId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	sum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od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Quantity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20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ExcessOrders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CorpDB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OrderHeader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oh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CorpDB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OrderDetail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od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oh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OrderId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od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OrderId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CorpDB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Customer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cust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oh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CustomerId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cust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CustomerID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cust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'MN'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od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ProductId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having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od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Quantity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20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od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ProductId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120" y="539496"/>
            <a:ext cx="5421612" cy="567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67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Tree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65" y="1713297"/>
            <a:ext cx="4025461" cy="285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OrderHeader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OrderDetail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endParaRPr lang="en-US" sz="14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endParaRPr lang="en-US" sz="14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OrderId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cust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'MN'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group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having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&gt;=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en-US" sz="14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sum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ExcessOrders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od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endParaRPr lang="en-US" sz="1400" dirty="0">
              <a:solidFill>
                <a:srgbClr val="00808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top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5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120" y="539496"/>
            <a:ext cx="5421612" cy="567842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388326" y="103889"/>
            <a:ext cx="616016" cy="6063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56568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6347967" cy="4296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For those who paid for lunch already, we will refund you via PayPal. If you wish to donate to Rebecca CoderDojo, please drop your ticket in the bucket at registration.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Lunch Sponsor - Dell EMC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254175" y="6455508"/>
            <a:ext cx="203025" cy="2888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6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367" y="4457881"/>
            <a:ext cx="7291266" cy="1298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76195" y="2033434"/>
            <a:ext cx="1518505" cy="15185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648582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of Executing a Query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Parsing and binding</a:t>
            </a:r>
          </a:p>
          <a:p>
            <a:r>
              <a:rPr lang="en-US" dirty="0"/>
              <a:t>Optimization</a:t>
            </a:r>
          </a:p>
          <a:p>
            <a:r>
              <a:rPr lang="en-US" dirty="0"/>
              <a:t>Execution</a:t>
            </a:r>
          </a:p>
        </p:txBody>
      </p:sp>
    </p:spTree>
    <p:extLst>
      <p:ext uri="{BB962C8B-B14F-4D97-AF65-F5344CB8AC3E}">
        <p14:creationId xmlns:p14="http://schemas.microsoft.com/office/powerpoint/2010/main" val="183120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of Executing a Query - Graphical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1389888"/>
            <a:ext cx="6894576" cy="462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32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and Binding	 (1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47850"/>
          </a:xfrm>
        </p:spPr>
        <p:txBody>
          <a:bodyPr>
            <a:normAutofit/>
          </a:bodyPr>
          <a:lstStyle/>
          <a:p>
            <a:r>
              <a:rPr lang="en-US" dirty="0" err="1"/>
              <a:t>Algebrizer</a:t>
            </a:r>
            <a:r>
              <a:rPr lang="en-US" dirty="0"/>
              <a:t> (the “normalizer” in SQL 2000)</a:t>
            </a:r>
          </a:p>
          <a:p>
            <a:pPr lvl="1"/>
            <a:r>
              <a:rPr lang="en-US" dirty="0"/>
              <a:t>Parser: validate syntactical correctness</a:t>
            </a:r>
          </a:p>
          <a:p>
            <a:pPr lvl="2"/>
            <a:r>
              <a:rPr lang="en-US" dirty="0"/>
              <a:t>Build initial parse tree</a:t>
            </a:r>
          </a:p>
          <a:p>
            <a:pPr lvl="2"/>
            <a:r>
              <a:rPr lang="en-US" dirty="0"/>
              <a:t>Identify constants</a:t>
            </a:r>
          </a:p>
        </p:txBody>
      </p:sp>
      <p:sp>
        <p:nvSpPr>
          <p:cNvPr id="5" name="Oval 4"/>
          <p:cNvSpPr/>
          <p:nvPr/>
        </p:nvSpPr>
        <p:spPr>
          <a:xfrm>
            <a:off x="8224788" y="542942"/>
            <a:ext cx="616016" cy="6063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495550" y="3630613"/>
            <a:ext cx="6191250" cy="2322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80"/>
                </a:solidFill>
                <a:latin typeface="Consolas" panose="020B0609020204030204" pitchFamily="49" charset="0"/>
              </a:rPr>
              <a:t>col1</a:t>
            </a:r>
            <a:endParaRPr lang="en-US" sz="3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form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8080"/>
                </a:solidFill>
                <a:latin typeface="Consolas" panose="020B0609020204030204" pitchFamily="49" charset="0"/>
              </a:rPr>
              <a:t>objA</a:t>
            </a:r>
            <a:endParaRPr lang="en-US" sz="3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wear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80"/>
                </a:solidFill>
                <a:latin typeface="Consolas" panose="020B0609020204030204" pitchFamily="49" charset="0"/>
              </a:rPr>
              <a:t>col2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</a:rPr>
              <a:t>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orderby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8080"/>
                </a:solidFill>
                <a:latin typeface="Consolas" panose="020B0609020204030204" pitchFamily="49" charset="0"/>
              </a:rPr>
              <a:t>col3</a:t>
            </a:r>
            <a:endParaRPr lang="en-US" sz="3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3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7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and Binding	 (2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0947"/>
            <a:ext cx="8229600" cy="573103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Expand views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084342"/>
            <a:ext cx="8229600" cy="1123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CustomerID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FirstName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LastName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oh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OrderDate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CorpDB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dbo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ImportantCustomers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CorpDB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dbo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OrderHeader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oh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oh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CustomerId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CustomerId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LastName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'Hansen'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524251"/>
            <a:ext cx="8229600" cy="2352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CustomerID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FirstName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LastName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oh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OrderDate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CustomerId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FirstName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LastName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CorpDB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dbo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Customer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'KS', 'MO'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CorpDB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dbo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OrderHeader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oh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oh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CustomerId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CustomerId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LastName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'Hansen'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892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and Binding	 (3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Binding</a:t>
            </a:r>
          </a:p>
          <a:p>
            <a:pPr lvl="2"/>
            <a:r>
              <a:rPr lang="en-US" dirty="0"/>
              <a:t>Metadata discovery / name resolution</a:t>
            </a:r>
          </a:p>
          <a:p>
            <a:pPr lvl="2"/>
            <a:r>
              <a:rPr lang="en-US" dirty="0"/>
              <a:t>Data type resolution (i.e., UNION)</a:t>
            </a:r>
          </a:p>
          <a:p>
            <a:pPr marL="1371600" lvl="3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'Some text'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1714500" lvl="4" indent="0">
              <a:buNone/>
            </a:pP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Conversion failed when converting the varchar value 'Some text' to data type int.</a:t>
            </a:r>
            <a:endParaRPr lang="en-US" sz="2000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Aggregate binding</a:t>
            </a:r>
          </a:p>
          <a:p>
            <a:pPr marL="1371600" lvl="3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LastName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CustomerID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Nbr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Customer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group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LastName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1828800" lvl="4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Column '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Customer.CustomerID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is invalid in the select list because it is not contained in either an aggregate function or the GROUP BY clause.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23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Simplification</a:t>
            </a:r>
          </a:p>
          <a:p>
            <a:r>
              <a:rPr lang="en-US" dirty="0"/>
              <a:t>Trivial plan</a:t>
            </a:r>
          </a:p>
          <a:p>
            <a:pPr lvl="1"/>
            <a:r>
              <a:rPr lang="en-US" dirty="0"/>
              <a:t>Auto-parameterization</a:t>
            </a:r>
          </a:p>
          <a:p>
            <a:r>
              <a:rPr lang="en-US" dirty="0"/>
              <a:t>Retrieve statistics; do cardinality estimation</a:t>
            </a:r>
          </a:p>
          <a:p>
            <a:pPr lvl="1"/>
            <a:r>
              <a:rPr lang="en-US" dirty="0"/>
              <a:t>Create / update auto stats</a:t>
            </a:r>
          </a:p>
          <a:p>
            <a:r>
              <a:rPr lang="en-US" dirty="0"/>
              <a:t>Search phases 0 through 2</a:t>
            </a:r>
          </a:p>
          <a:p>
            <a:r>
              <a:rPr lang="en-US" dirty="0"/>
              <a:t>Construct execution plan</a:t>
            </a:r>
          </a:p>
          <a:p>
            <a:r>
              <a:rPr lang="en-US" dirty="0"/>
              <a:t>Add plan to cache (query text hash, set options)</a:t>
            </a:r>
          </a:p>
        </p:txBody>
      </p:sp>
      <p:sp>
        <p:nvSpPr>
          <p:cNvPr id="5" name="Oval 4"/>
          <p:cNvSpPr/>
          <p:nvPr/>
        </p:nvSpPr>
        <p:spPr>
          <a:xfrm>
            <a:off x="8316227" y="2206591"/>
            <a:ext cx="616016" cy="6063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Oval 5"/>
          <p:cNvSpPr/>
          <p:nvPr/>
        </p:nvSpPr>
        <p:spPr>
          <a:xfrm>
            <a:off x="8316227" y="5091765"/>
            <a:ext cx="616016" cy="6063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614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“Every possible execution plan that achieves the directive of a given query”</a:t>
            </a:r>
          </a:p>
          <a:p>
            <a:r>
              <a:rPr lang="en-US" dirty="0"/>
              <a:t>Can be an enormous number of plans</a:t>
            </a:r>
          </a:p>
          <a:p>
            <a:r>
              <a:rPr lang="en-US" dirty="0"/>
              <a:t>Consider:</a:t>
            </a:r>
          </a:p>
          <a:p>
            <a:pPr marL="40005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...</a:t>
            </a:r>
            <a:endParaRPr lang="en-US" sz="2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fi-FI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8080"/>
                </a:solidFill>
                <a:latin typeface="Consolas" panose="020B0609020204030204" pitchFamily="49" charset="0"/>
              </a:rPr>
              <a:t>a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8080"/>
                </a:solidFill>
                <a:latin typeface="Consolas" panose="020B0609020204030204" pitchFamily="49" charset="0"/>
              </a:rPr>
              <a:t>b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...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...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8080"/>
                </a:solidFill>
                <a:latin typeface="Consolas" panose="020B0609020204030204" pitchFamily="49" charset="0"/>
              </a:rPr>
              <a:t>d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dirty="0"/>
              <a:t>Assume a, b, c, d are tables with clustered index &amp; 3 non-clustered indexes each</a:t>
            </a:r>
          </a:p>
        </p:txBody>
      </p:sp>
    </p:spTree>
    <p:extLst>
      <p:ext uri="{BB962C8B-B14F-4D97-AF65-F5344CB8AC3E}">
        <p14:creationId xmlns:p14="http://schemas.microsoft.com/office/powerpoint/2010/main" val="1602013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3511" y="370475"/>
            <a:ext cx="82392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57150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...</a:t>
            </a:r>
            <a:endParaRPr lang="en-US" sz="2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indent="-57150"/>
            <a:r>
              <a:rPr lang="fi-FI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8080"/>
                </a:solidFill>
                <a:latin typeface="Consolas" panose="020B0609020204030204" pitchFamily="49" charset="0"/>
              </a:rPr>
              <a:t>a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8080"/>
                </a:solidFill>
                <a:latin typeface="Consolas" panose="020B0609020204030204" pitchFamily="49" charset="0"/>
              </a:rPr>
              <a:t>b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...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...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8080"/>
                </a:solidFill>
                <a:latin typeface="Consolas" panose="020B0609020204030204" pitchFamily="49" charset="0"/>
              </a:rPr>
              <a:t>d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...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510585"/>
              </p:ext>
            </p:extLst>
          </p:nvPr>
        </p:nvGraphicFramePr>
        <p:xfrm>
          <a:off x="423509" y="1146743"/>
          <a:ext cx="823922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35">
                  <a:extLst>
                    <a:ext uri="{9D8B030D-6E8A-4147-A177-3AD203B41FA5}">
                      <a16:colId xmlns:a16="http://schemas.microsoft.com/office/drawing/2014/main" val="3644048045"/>
                    </a:ext>
                  </a:extLst>
                </a:gridCol>
                <a:gridCol w="606393">
                  <a:extLst>
                    <a:ext uri="{9D8B030D-6E8A-4147-A177-3AD203B41FA5}">
                      <a16:colId xmlns:a16="http://schemas.microsoft.com/office/drawing/2014/main" val="203425475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Physical access methods (per table)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27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Unordered clustered index scan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98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Unordered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nonclustered</a:t>
                      </a:r>
                      <a:r>
                        <a:rPr lang="en-US" baseline="0" dirty="0"/>
                        <a:t> index scan (covering)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67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Ordered clustered index scan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998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Ordered </a:t>
                      </a:r>
                      <a:r>
                        <a:rPr lang="en-US" dirty="0" err="1"/>
                        <a:t>nonclustered</a:t>
                      </a:r>
                      <a:r>
                        <a:rPr lang="en-US" dirty="0"/>
                        <a:t> index scan (covering)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26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Nonclustered</a:t>
                      </a:r>
                      <a:r>
                        <a:rPr lang="en-US" dirty="0"/>
                        <a:t> seek + ordered partial scan + lookup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39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Unordered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nonclustered</a:t>
                      </a:r>
                      <a:r>
                        <a:rPr lang="en-US" baseline="0" dirty="0"/>
                        <a:t> index scan + lookup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39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Clustered index seek + ordered</a:t>
                      </a:r>
                      <a:r>
                        <a:rPr lang="en-US" baseline="0" dirty="0"/>
                        <a:t> partial scan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48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Nonclustered</a:t>
                      </a:r>
                      <a:r>
                        <a:rPr lang="en-US" dirty="0"/>
                        <a:t> index seek + ordered partial scan (covering)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69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Indexed 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839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 intersection*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45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12721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23511" y="5613004"/>
            <a:ext cx="8239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 combinations of 2 indexes; 1 join per pair = 6 joins; 3 join methods each = 18</a:t>
            </a:r>
          </a:p>
          <a:p>
            <a:r>
              <a:rPr lang="en-US" sz="1000" dirty="0"/>
              <a:t>6 combinations of 3 indexes; 2 joins per triplet = 12 joins; 3 join methods each = 36; total = 54</a:t>
            </a:r>
          </a:p>
        </p:txBody>
      </p:sp>
      <p:sp>
        <p:nvSpPr>
          <p:cNvPr id="5" name="Oval 4"/>
          <p:cNvSpPr/>
          <p:nvPr/>
        </p:nvSpPr>
        <p:spPr>
          <a:xfrm>
            <a:off x="8527984" y="5509863"/>
            <a:ext cx="616016" cy="6063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01184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3511" y="370475"/>
            <a:ext cx="82392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57150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...</a:t>
            </a:r>
            <a:endParaRPr lang="en-US" sz="2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indent="-57150"/>
            <a:r>
              <a:rPr lang="fi-FI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8080"/>
                </a:solidFill>
                <a:latin typeface="Consolas" panose="020B0609020204030204" pitchFamily="49" charset="0"/>
              </a:rPr>
              <a:t>a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8080"/>
                </a:solidFill>
                <a:latin typeface="Consolas" panose="020B0609020204030204" pitchFamily="49" charset="0"/>
              </a:rPr>
              <a:t>b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...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...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8080"/>
                </a:solidFill>
                <a:latin typeface="Consolas" panose="020B0609020204030204" pitchFamily="49" charset="0"/>
              </a:rPr>
              <a:t>d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...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515009"/>
              </p:ext>
            </p:extLst>
          </p:nvPr>
        </p:nvGraphicFramePr>
        <p:xfrm>
          <a:off x="423509" y="1146743"/>
          <a:ext cx="8239228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9615">
                  <a:extLst>
                    <a:ext uri="{9D8B030D-6E8A-4147-A177-3AD203B41FA5}">
                      <a16:colId xmlns:a16="http://schemas.microsoft.com/office/drawing/2014/main" val="3644048045"/>
                    </a:ext>
                  </a:extLst>
                </a:gridCol>
                <a:gridCol w="4119613">
                  <a:extLst>
                    <a:ext uri="{9D8B030D-6E8A-4147-A177-3AD203B41FA5}">
                      <a16:colId xmlns:a16="http://schemas.microsoft.com/office/drawing/2014/main" val="203425475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Logical Join Orders: 24 Total</a:t>
                      </a:r>
                      <a:r>
                        <a:rPr lang="en-US" baseline="0" dirty="0"/>
                        <a:t> (or are there more?)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27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98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67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998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26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39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39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48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69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839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45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79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800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494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21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Order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78943" cy="4525963"/>
          </a:xfrm>
        </p:spPr>
        <p:txBody>
          <a:bodyPr/>
          <a:lstStyle/>
          <a:p>
            <a:r>
              <a:rPr lang="en-US" dirty="0"/>
              <a:t>So far we’ve only considered “left-deep” trees</a:t>
            </a:r>
          </a:p>
          <a:p>
            <a:r>
              <a:rPr lang="en-US" dirty="0"/>
              <a:t>n!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116" y="1530417"/>
            <a:ext cx="3916019" cy="450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78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Gold Sponsors</a:t>
            </a:r>
          </a:p>
          <a:p>
            <a:pPr lvl="1"/>
            <a:r>
              <a:t>IDERA</a:t>
            </a:r>
          </a:p>
          <a:p>
            <a:pPr lvl="1"/>
            <a:r>
              <a:t>Pragmatic Works</a:t>
            </a:r>
          </a:p>
          <a:p>
            <a:pPr lvl="1"/>
            <a:r>
              <a:t>VMWare</a:t>
            </a:r>
          </a:p>
          <a:p>
            <a:pPr lvl="1"/>
            <a:r>
              <a:t>GNet</a:t>
            </a:r>
          </a:p>
          <a:p>
            <a:pPr lvl="1"/>
            <a:r>
              <a:t>Tail Wind</a:t>
            </a:r>
          </a:p>
          <a:p>
            <a:pPr lvl="1"/>
            <a:r>
              <a:t>Microsoft</a:t>
            </a:r>
          </a:p>
          <a:p>
            <a:pPr lvl="1"/>
            <a:r>
              <a:t>Dell Software</a:t>
            </a:r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Rock Sponsor - Pyramid Analytics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xfrm>
            <a:off x="254175" y="6455508"/>
            <a:ext cx="203025" cy="2888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7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9550" y="1609815"/>
            <a:ext cx="2705100" cy="72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0192" y="2694551"/>
            <a:ext cx="2038008" cy="486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90521" y="3595894"/>
            <a:ext cx="19177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33552" y="3481410"/>
            <a:ext cx="1125096" cy="694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57154" y="2525893"/>
            <a:ext cx="1252093" cy="694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04207" y="4600018"/>
            <a:ext cx="1590494" cy="339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98900" y="4322709"/>
            <a:ext cx="2159000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46469" y="5361745"/>
            <a:ext cx="2655055" cy="2769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42632195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Order Considerations,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also “bushy” trees</a:t>
            </a:r>
          </a:p>
          <a:p>
            <a:r>
              <a:rPr lang="en-US" dirty="0"/>
              <a:t>(2n-2)!/(n-1)!</a:t>
            </a:r>
          </a:p>
          <a:p>
            <a:r>
              <a:rPr lang="en-US" dirty="0"/>
              <a:t>Optimizer normally</a:t>
            </a:r>
            <a:br>
              <a:rPr lang="en-US" dirty="0"/>
            </a:br>
            <a:r>
              <a:rPr lang="en-US" dirty="0"/>
              <a:t>does not</a:t>
            </a:r>
            <a:br>
              <a:rPr lang="en-US" dirty="0"/>
            </a:br>
            <a:r>
              <a:rPr lang="en-US" dirty="0"/>
              <a:t>consider</a:t>
            </a:r>
            <a:br>
              <a:rPr lang="en-US" dirty="0"/>
            </a:br>
            <a:r>
              <a:rPr lang="en-US" dirty="0"/>
              <a:t>these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458" y="2204185"/>
            <a:ext cx="6223935" cy="394463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78792" y="1506513"/>
            <a:ext cx="616016" cy="6063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98372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3511" y="370475"/>
            <a:ext cx="82392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57150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...</a:t>
            </a:r>
            <a:endParaRPr lang="en-US" sz="2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indent="-57150"/>
            <a:r>
              <a:rPr lang="fi-FI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8080"/>
                </a:solidFill>
                <a:latin typeface="Consolas" panose="020B0609020204030204" pitchFamily="49" charset="0"/>
              </a:rPr>
              <a:t>a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8080"/>
                </a:solidFill>
                <a:latin typeface="Consolas" panose="020B0609020204030204" pitchFamily="49" charset="0"/>
              </a:rPr>
              <a:t>b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...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...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8080"/>
                </a:solidFill>
                <a:latin typeface="Consolas" panose="020B0609020204030204" pitchFamily="49" charset="0"/>
              </a:rPr>
              <a:t>d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i-FI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i-FI" sz="2000" dirty="0">
                <a:solidFill>
                  <a:srgbClr val="808080"/>
                </a:solidFill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72 possible physical data access methods</a:t>
            </a:r>
          </a:p>
          <a:p>
            <a:r>
              <a:rPr lang="en-US" dirty="0"/>
              <a:t>120 possible logical join orders</a:t>
            </a:r>
          </a:p>
          <a:p>
            <a:r>
              <a:rPr lang="en-US" dirty="0"/>
              <a:t>3 physical joins possible per logical join</a:t>
            </a:r>
          </a:p>
          <a:p>
            <a:pPr lvl="1"/>
            <a:r>
              <a:rPr lang="en-US" dirty="0"/>
              <a:t>May require intermediate sort operation</a:t>
            </a:r>
          </a:p>
          <a:p>
            <a:r>
              <a:rPr lang="en-US" dirty="0"/>
              <a:t>= 25,920 possible plans</a:t>
            </a:r>
          </a:p>
          <a:p>
            <a:r>
              <a:rPr lang="en-US" dirty="0"/>
              <a:t>Much larger for more complex queries</a:t>
            </a:r>
          </a:p>
          <a:p>
            <a:r>
              <a:rPr lang="en-US" dirty="0"/>
              <a:t>Optimizer uses heuristics to limit search space</a:t>
            </a:r>
          </a:p>
        </p:txBody>
      </p:sp>
    </p:spTree>
    <p:extLst>
      <p:ext uri="{BB962C8B-B14F-4D97-AF65-F5344CB8AC3E}">
        <p14:creationId xmlns:p14="http://schemas.microsoft.com/office/powerpoint/2010/main" val="366898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Optimization Phases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Search 0 – “Transaction Processing Phase”</a:t>
            </a:r>
          </a:p>
          <a:p>
            <a:pPr lvl="1"/>
            <a:r>
              <a:rPr lang="en-US" dirty="0"/>
              <a:t>Mostly heuristics</a:t>
            </a:r>
          </a:p>
          <a:p>
            <a:pPr lvl="1"/>
            <a:r>
              <a:rPr lang="en-US" dirty="0"/>
              <a:t>Minimum 3 tables</a:t>
            </a:r>
          </a:p>
          <a:p>
            <a:pPr lvl="2"/>
            <a:r>
              <a:rPr lang="en-US" dirty="0"/>
              <a:t>Small, selective tables first</a:t>
            </a:r>
          </a:p>
          <a:p>
            <a:pPr lvl="1"/>
            <a:r>
              <a:rPr lang="en-US" dirty="0"/>
              <a:t>Continue if cost &gt;= 0.2*</a:t>
            </a:r>
          </a:p>
          <a:p>
            <a:r>
              <a:rPr lang="en-US" dirty="0"/>
              <a:t>Search 1 – “Quick Plan Phase”</a:t>
            </a:r>
          </a:p>
          <a:p>
            <a:pPr lvl="1"/>
            <a:r>
              <a:rPr lang="en-US" dirty="0"/>
              <a:t>Additional heuristics &amp; transformation rules</a:t>
            </a:r>
          </a:p>
          <a:p>
            <a:pPr lvl="2"/>
            <a:r>
              <a:rPr lang="en-US" dirty="0"/>
              <a:t>Limited join orders</a:t>
            </a:r>
          </a:p>
          <a:p>
            <a:pPr lvl="1"/>
            <a:r>
              <a:rPr lang="en-US" dirty="0"/>
              <a:t>Explore parallel option if cost &gt; CTFP</a:t>
            </a:r>
          </a:p>
          <a:p>
            <a:pPr lvl="1"/>
            <a:r>
              <a:rPr lang="en-US" dirty="0"/>
              <a:t>Continue if cost &gt;= 1.0*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124059"/>
            <a:ext cx="1283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Unofficial</a:t>
            </a:r>
          </a:p>
        </p:txBody>
      </p:sp>
    </p:spTree>
    <p:extLst>
      <p:ext uri="{BB962C8B-B14F-4D97-AF65-F5344CB8AC3E}">
        <p14:creationId xmlns:p14="http://schemas.microsoft.com/office/powerpoint/2010/main" val="2241709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Optimization Phases,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2 – “Full Optimization Phase”</a:t>
            </a:r>
          </a:p>
          <a:p>
            <a:pPr lvl="1"/>
            <a:r>
              <a:rPr lang="en-US" dirty="0"/>
              <a:t>Uses advanced transformation rules</a:t>
            </a:r>
          </a:p>
          <a:p>
            <a:pPr lvl="1"/>
            <a:r>
              <a:rPr lang="en-US" dirty="0"/>
              <a:t>Minimum 5 tables</a:t>
            </a:r>
          </a:p>
          <a:p>
            <a:pPr lvl="1"/>
            <a:r>
              <a:rPr lang="en-US" dirty="0"/>
              <a:t>Aborts on timeout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92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Optimization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1563278"/>
            <a:ext cx="5938786" cy="38629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6007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http://imgs.xkcd.com/comics/efficiency.png</a:t>
            </a:r>
          </a:p>
        </p:txBody>
      </p:sp>
    </p:spTree>
    <p:extLst>
      <p:ext uri="{BB962C8B-B14F-4D97-AF65-F5344CB8AC3E}">
        <p14:creationId xmlns:p14="http://schemas.microsoft.com/office/powerpoint/2010/main" val="75097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Interesting Metric: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Indicates improvement from phase to phase</a:t>
                </a:r>
              </a:p>
              <a:p>
                <a:pPr lvl="1"/>
                <a:r>
                  <a:rPr lang="en-US" dirty="0"/>
                  <a:t>Search 0 to 1 gain</a:t>
                </a:r>
              </a:p>
              <a:p>
                <a:pPr lvl="1"/>
                <a:r>
                  <a:rPr lang="en-US" dirty="0"/>
                  <a:t>Search 1 to 2 gain</a:t>
                </a:r>
              </a:p>
              <a:p>
                <a:pPr lvl="1"/>
                <a:r>
                  <a:rPr lang="en-US" dirty="0"/>
                  <a:t>Value that is &gt;= 0 and &lt; 1</a:t>
                </a:r>
              </a:p>
              <a:p>
                <a:pPr lvl="2"/>
                <a:r>
                  <a:rPr lang="en-US" dirty="0"/>
                  <a:t>0 indicates no improvement</a:t>
                </a:r>
              </a:p>
              <a:p>
                <a:pPr lvl="2"/>
                <a:r>
                  <a:rPr lang="en-US" dirty="0"/>
                  <a:t>Approaching 1 indicates significant improvement</a:t>
                </a:r>
              </a:p>
              <a:p>
                <a:r>
                  <a:rPr lang="en-US" dirty="0"/>
                  <a:t>Definition: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𝑀𝑖𝑛𝐶𝑜𝑠𝑡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0)−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𝑀𝑖𝑛𝐶𝑜𝑠𝑡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𝑀𝑖𝑛𝐶𝑜𝑠𝑡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571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sys.dm_exec_query_optimizer_info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Documented.  Sort of.</a:t>
            </a:r>
          </a:p>
          <a:p>
            <a:r>
              <a:rPr lang="en-US" dirty="0"/>
              <a:t>Three columns:</a:t>
            </a:r>
          </a:p>
          <a:p>
            <a:pPr lvl="1"/>
            <a:r>
              <a:rPr lang="en-US" i="1" dirty="0"/>
              <a:t>counter</a:t>
            </a:r>
            <a:r>
              <a:rPr lang="en-US" dirty="0"/>
              <a:t>: Name of the observation</a:t>
            </a:r>
          </a:p>
          <a:p>
            <a:pPr lvl="1"/>
            <a:r>
              <a:rPr lang="en-US" i="1" dirty="0"/>
              <a:t>occurrence: </a:t>
            </a:r>
            <a:r>
              <a:rPr lang="en-US" dirty="0"/>
              <a:t>Number of times observation was recorded</a:t>
            </a:r>
          </a:p>
          <a:p>
            <a:pPr lvl="1"/>
            <a:r>
              <a:rPr lang="en-US" i="1" dirty="0"/>
              <a:t>value</a:t>
            </a:r>
            <a:r>
              <a:rPr lang="en-US" dirty="0"/>
              <a:t>: Average per occurrence</a:t>
            </a:r>
            <a:endParaRPr lang="en-US" i="1" dirty="0"/>
          </a:p>
          <a:p>
            <a:r>
              <a:rPr lang="en-US" dirty="0"/>
              <a:t>Collect before and after images of this view on a quiet system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162223" y="599333"/>
            <a:ext cx="616016" cy="6063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630484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Heuristics and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Heuristics</a:t>
            </a:r>
          </a:p>
          <a:p>
            <a:pPr lvl="1"/>
            <a:r>
              <a:rPr lang="en-US" dirty="0"/>
              <a:t>Rules that can eliminate entire branches of the search space</a:t>
            </a:r>
          </a:p>
          <a:p>
            <a:r>
              <a:rPr lang="en-US" dirty="0"/>
              <a:t>Transformations</a:t>
            </a:r>
          </a:p>
          <a:p>
            <a:pPr lvl="1"/>
            <a:r>
              <a:rPr lang="en-US" dirty="0"/>
              <a:t>Find equivalent operations to get same output</a:t>
            </a:r>
          </a:p>
          <a:p>
            <a:pPr lvl="1"/>
            <a:r>
              <a:rPr lang="en-US" dirty="0"/>
              <a:t>Rule-based</a:t>
            </a:r>
          </a:p>
          <a:p>
            <a:pPr lvl="2"/>
            <a:r>
              <a:rPr lang="en-US" dirty="0"/>
              <a:t>DBCC SHOWONRULES</a:t>
            </a:r>
          </a:p>
          <a:p>
            <a:pPr lvl="2"/>
            <a:r>
              <a:rPr lang="en-US" dirty="0"/>
              <a:t>DBCC RULEON / RULEOFF </a:t>
            </a:r>
          </a:p>
          <a:p>
            <a:pPr lvl="1"/>
            <a:r>
              <a:rPr lang="en-US" dirty="0"/>
              <a:t>Four types</a:t>
            </a:r>
          </a:p>
          <a:p>
            <a:pPr lvl="2"/>
            <a:r>
              <a:rPr lang="en-US" dirty="0"/>
              <a:t>Simplification, exploration, implementation, property enforcement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081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Transformations: Simplification*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Subqueries to joins</a:t>
            </a:r>
          </a:p>
          <a:p>
            <a:r>
              <a:rPr lang="en-US" dirty="0"/>
              <a:t>Predicate pushdown</a:t>
            </a:r>
          </a:p>
          <a:p>
            <a:r>
              <a:rPr lang="en-US" dirty="0"/>
              <a:t>Foreign key table removal</a:t>
            </a:r>
          </a:p>
          <a:p>
            <a:r>
              <a:rPr lang="en-US" dirty="0"/>
              <a:t>Contradiction detection</a:t>
            </a:r>
          </a:p>
          <a:p>
            <a:r>
              <a:rPr lang="en-US" dirty="0"/>
              <a:t>Aggregates on unique keys</a:t>
            </a:r>
          </a:p>
          <a:p>
            <a:r>
              <a:rPr lang="en-US" dirty="0"/>
              <a:t>Convert outer join to inner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" y="6166438"/>
            <a:ext cx="7084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A somewhat overloaded term.  Some simplification activities happen earlier in the process than others.</a:t>
            </a:r>
          </a:p>
        </p:txBody>
      </p:sp>
      <p:sp>
        <p:nvSpPr>
          <p:cNvPr id="5" name="Oval 4"/>
          <p:cNvSpPr/>
          <p:nvPr/>
        </p:nvSpPr>
        <p:spPr>
          <a:xfrm>
            <a:off x="8215162" y="547440"/>
            <a:ext cx="616016" cy="6063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00321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Transformations: Exploration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from a logical operation (may be a sub-branch of the full query): the pattern</a:t>
            </a:r>
          </a:p>
          <a:p>
            <a:r>
              <a:rPr lang="en-US" dirty="0"/>
              <a:t>Find equivalent logical operations: the substitute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Join commutativity: A⋈B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B⋈A</a:t>
            </a:r>
          </a:p>
          <a:p>
            <a:pPr lvl="1"/>
            <a:r>
              <a:rPr lang="en-US" dirty="0"/>
              <a:t>Join associativity: (A⋈B)⋈C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A⋈(B⋈C)</a:t>
            </a:r>
          </a:p>
          <a:p>
            <a:pPr lvl="1"/>
            <a:r>
              <a:rPr lang="en-US" dirty="0"/>
              <a:t>Aggregate before join</a:t>
            </a:r>
          </a:p>
        </p:txBody>
      </p:sp>
      <p:sp>
        <p:nvSpPr>
          <p:cNvPr id="4" name="Oval 3"/>
          <p:cNvSpPr/>
          <p:nvPr/>
        </p:nvSpPr>
        <p:spPr>
          <a:xfrm>
            <a:off x="8282539" y="5159142"/>
            <a:ext cx="616016" cy="6063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940448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 defTabSz="365760">
              <a:spcBef>
                <a:spcPts val="500"/>
              </a:spcBef>
              <a:defRPr sz="2400"/>
            </a:pPr>
            <a:r>
              <a:t>Silver Sponsors</a:t>
            </a:r>
          </a:p>
          <a:p>
            <a:pPr marL="545431" lvl="1" indent="-240631" defTabSz="365760">
              <a:spcBef>
                <a:spcPts val="500"/>
              </a:spcBef>
              <a:defRPr sz="2400"/>
            </a:pPr>
            <a:r>
              <a:t>Improving</a:t>
            </a:r>
          </a:p>
          <a:p>
            <a:pPr marL="545431" lvl="1" indent="-240631" defTabSz="365760">
              <a:spcBef>
                <a:spcPts val="500"/>
              </a:spcBef>
              <a:defRPr sz="2400"/>
            </a:pPr>
            <a:r>
              <a:t>Experts Exchange</a:t>
            </a:r>
          </a:p>
          <a:p>
            <a:pPr marL="545431" lvl="1" indent="-240631" defTabSz="365760">
              <a:spcBef>
                <a:spcPts val="500"/>
              </a:spcBef>
              <a:defRPr sz="2400"/>
            </a:pPr>
            <a:r>
              <a:t>Pure Storage</a:t>
            </a:r>
          </a:p>
          <a:p>
            <a:pPr marL="240631" indent="-240631" defTabSz="365760">
              <a:spcBef>
                <a:spcPts val="500"/>
              </a:spcBef>
              <a:defRPr sz="2400"/>
            </a:pPr>
            <a:r>
              <a:t>Bronze Sponsors</a:t>
            </a:r>
          </a:p>
          <a:p>
            <a:pPr marL="545431" lvl="1" indent="-240631" defTabSz="365760">
              <a:spcBef>
                <a:spcPts val="500"/>
              </a:spcBef>
              <a:defRPr sz="2400"/>
            </a:pPr>
            <a:r>
              <a:t>SQL Sentry</a:t>
            </a:r>
          </a:p>
          <a:p>
            <a:pPr marL="545431" lvl="1" indent="-240631" defTabSz="365760">
              <a:spcBef>
                <a:spcPts val="500"/>
              </a:spcBef>
              <a:defRPr sz="2400"/>
            </a:pPr>
            <a:r>
              <a:t>COZYROC</a:t>
            </a:r>
          </a:p>
          <a:p>
            <a:pPr marL="240631" indent="-240631" defTabSz="365760">
              <a:spcBef>
                <a:spcPts val="500"/>
              </a:spcBef>
              <a:defRPr sz="2400"/>
            </a:pPr>
            <a:r>
              <a:t>PASS</a:t>
            </a:r>
          </a:p>
          <a:p>
            <a:pPr marL="240631" indent="-240631" defTabSz="365760">
              <a:spcBef>
                <a:spcPts val="500"/>
              </a:spcBef>
              <a:defRPr sz="2400"/>
            </a:pPr>
            <a:r>
              <a:t>Blog Sponsors</a:t>
            </a:r>
          </a:p>
          <a:p>
            <a:pPr marL="545431" lvl="1" indent="-240631" defTabSz="365760">
              <a:spcBef>
                <a:spcPts val="500"/>
              </a:spcBef>
              <a:defRPr sz="2400"/>
            </a:pPr>
            <a:r>
              <a:t>SQLVariant</a:t>
            </a:r>
          </a:p>
        </p:txBody>
      </p:sp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Sponsors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254175" y="6455508"/>
            <a:ext cx="203025" cy="2888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8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8900" y="1549400"/>
            <a:ext cx="21590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1086" y="2089150"/>
            <a:ext cx="1586682" cy="563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76700" y="2436812"/>
            <a:ext cx="2159000" cy="850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44926" y="2976942"/>
            <a:ext cx="2159001" cy="69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78300" y="4113465"/>
            <a:ext cx="2159000" cy="327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120953" y="4294630"/>
            <a:ext cx="638748" cy="514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899209" y="4878801"/>
            <a:ext cx="1107891" cy="5635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35336642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Transformations: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from a logical operation</a:t>
            </a:r>
          </a:p>
          <a:p>
            <a:r>
              <a:rPr lang="en-US" dirty="0"/>
              <a:t>Find equivalent physical operation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A⋈B </a:t>
            </a:r>
            <a:r>
              <a:rPr lang="en-US" dirty="0">
                <a:sym typeface="Wingdings" panose="05000000000000000000" pitchFamily="2" charset="2"/>
              </a:rPr>
              <a:t> A (nested loops join) B</a:t>
            </a:r>
          </a:p>
          <a:p>
            <a:pPr lvl="1"/>
            <a:r>
              <a:rPr lang="en-US" dirty="0"/>
              <a:t>A⋈B </a:t>
            </a:r>
            <a:r>
              <a:rPr lang="en-US" dirty="0">
                <a:sym typeface="Wingdings" panose="05000000000000000000" pitchFamily="2" charset="2"/>
              </a:rPr>
              <a:t> A (merge join) B</a:t>
            </a:r>
          </a:p>
          <a:p>
            <a:pPr lvl="1"/>
            <a:r>
              <a:rPr lang="en-US" dirty="0"/>
              <a:t>A⋈B </a:t>
            </a:r>
            <a:r>
              <a:rPr lang="en-US" dirty="0">
                <a:sym typeface="Wingdings" panose="05000000000000000000" pitchFamily="2" charset="2"/>
              </a:rPr>
              <a:t> A (hash join) B</a:t>
            </a:r>
          </a:p>
          <a:p>
            <a:r>
              <a:rPr lang="en-US" dirty="0">
                <a:sym typeface="Wingdings" panose="05000000000000000000" pitchFamily="2" charset="2"/>
              </a:rPr>
              <a:t>Obtain costing on physical operations</a:t>
            </a:r>
          </a:p>
          <a:p>
            <a:r>
              <a:rPr lang="en-US" dirty="0"/>
              <a:t>Can prune expensive branches from tree</a:t>
            </a:r>
          </a:p>
        </p:txBody>
      </p:sp>
    </p:spTree>
    <p:extLst>
      <p:ext uri="{BB962C8B-B14F-4D97-AF65-F5344CB8AC3E}">
        <p14:creationId xmlns:p14="http://schemas.microsoft.com/office/powerpoint/2010/main" val="910537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Transformations: Property Enforcement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 associated with parse tree nodes</a:t>
            </a:r>
          </a:p>
          <a:p>
            <a:pPr lvl="1"/>
            <a:r>
              <a:rPr lang="en-US" dirty="0"/>
              <a:t>Uniqueness, type, </a:t>
            </a:r>
            <a:r>
              <a:rPr lang="en-US" dirty="0" err="1"/>
              <a:t>nullability</a:t>
            </a:r>
            <a:r>
              <a:rPr lang="en-US" dirty="0"/>
              <a:t>, sort order</a:t>
            </a:r>
          </a:p>
          <a:p>
            <a:pPr lvl="1"/>
            <a:r>
              <a:rPr lang="en-US" dirty="0"/>
              <a:t>Constraints on column values</a:t>
            </a:r>
          </a:p>
          <a:p>
            <a:r>
              <a:rPr lang="en-US" dirty="0"/>
              <a:t>Transformation rules may cause certain properties to be enforced</a:t>
            </a:r>
          </a:p>
          <a:p>
            <a:pPr lvl="1"/>
            <a:r>
              <a:rPr lang="en-US" dirty="0"/>
              <a:t>Example: sort order for a merge join</a:t>
            </a:r>
          </a:p>
        </p:txBody>
      </p:sp>
    </p:spTree>
    <p:extLst>
      <p:ext uri="{BB962C8B-B14F-4D97-AF65-F5344CB8AC3E}">
        <p14:creationId xmlns:p14="http://schemas.microsoft.com/office/powerpoint/2010/main" val="3566365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sys.dm_exec_query_transformation_stats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row per transformation rule</a:t>
            </a:r>
          </a:p>
          <a:p>
            <a:pPr lvl="1"/>
            <a:r>
              <a:rPr lang="en-US" dirty="0"/>
              <a:t>“Promise” – How useful might the rule be for this query?</a:t>
            </a:r>
          </a:p>
          <a:p>
            <a:pPr lvl="1"/>
            <a:r>
              <a:rPr lang="en-US" dirty="0"/>
              <a:t>“Built-Substitute” – Number of times the rule generated an alternate tree</a:t>
            </a:r>
          </a:p>
          <a:p>
            <a:pPr lvl="1"/>
            <a:r>
              <a:rPr lang="en-US" dirty="0"/>
              <a:t>“Succeeded” – Number of times the rule was incorporated</a:t>
            </a:r>
          </a:p>
          <a:p>
            <a:r>
              <a:rPr lang="en-US" dirty="0"/>
              <a:t>Collect before and after images of this view on a quiet system</a:t>
            </a:r>
          </a:p>
        </p:txBody>
      </p:sp>
      <p:sp>
        <p:nvSpPr>
          <p:cNvPr id="4" name="Oval 3"/>
          <p:cNvSpPr/>
          <p:nvPr/>
        </p:nvSpPr>
        <p:spPr>
          <a:xfrm>
            <a:off x="8378792" y="542942"/>
            <a:ext cx="616016" cy="6063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74128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Considered by the Optimizer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grants</a:t>
            </a:r>
          </a:p>
          <a:p>
            <a:r>
              <a:rPr lang="en-US" dirty="0"/>
              <a:t>Costing</a:t>
            </a:r>
          </a:p>
          <a:p>
            <a:pPr lvl="1"/>
            <a:r>
              <a:rPr lang="en-US" dirty="0"/>
              <a:t>Cold cache</a:t>
            </a:r>
          </a:p>
          <a:p>
            <a:pPr lvl="1"/>
            <a:r>
              <a:rPr lang="en-US" dirty="0"/>
              <a:t>Sequential vs random I/O</a:t>
            </a:r>
          </a:p>
          <a:p>
            <a:pPr lvl="2"/>
            <a:r>
              <a:rPr lang="en-US" dirty="0"/>
              <a:t>But not the nature of the I/O subsystem</a:t>
            </a:r>
          </a:p>
          <a:p>
            <a:pPr lvl="1"/>
            <a:r>
              <a:rPr lang="en-US" dirty="0"/>
              <a:t>CPU costs, core count, available memory</a:t>
            </a:r>
          </a:p>
          <a:p>
            <a:pPr lvl="1"/>
            <a:r>
              <a:rPr lang="en-US" dirty="0"/>
              <a:t>Cardinality estimator</a:t>
            </a:r>
          </a:p>
          <a:p>
            <a:pPr lvl="1"/>
            <a:r>
              <a:rPr lang="en-US" dirty="0"/>
              <a:t>What do cost units really mean?</a:t>
            </a:r>
          </a:p>
        </p:txBody>
      </p:sp>
    </p:spTree>
    <p:extLst>
      <p:ext uri="{BB962C8B-B14F-4D97-AF65-F5344CB8AC3E}">
        <p14:creationId xmlns:p14="http://schemas.microsoft.com/office/powerpoint/2010/main" val="36506322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explore different alternatives to a portion of the query tree</a:t>
            </a:r>
          </a:p>
          <a:p>
            <a:r>
              <a:rPr lang="en-US" dirty="0"/>
              <a:t>Can think of it as a matrix</a:t>
            </a:r>
          </a:p>
          <a:p>
            <a:pPr lvl="1"/>
            <a:r>
              <a:rPr lang="en-US" dirty="0"/>
              <a:t>Rows (groups) represent substitutes – each entry is logically equivalent</a:t>
            </a:r>
          </a:p>
          <a:p>
            <a:pPr lvl="1"/>
            <a:r>
              <a:rPr lang="en-US" dirty="0"/>
              <a:t>Columns represent application of a transformation rule</a:t>
            </a:r>
          </a:p>
          <a:p>
            <a:r>
              <a:rPr lang="en-US" dirty="0"/>
              <a:t>Each entry is hashed to prevent duplication</a:t>
            </a:r>
          </a:p>
          <a:p>
            <a:r>
              <a:rPr lang="en-US" dirty="0"/>
              <a:t>Physical substitutes are costed</a:t>
            </a:r>
          </a:p>
        </p:txBody>
      </p:sp>
    </p:spTree>
    <p:extLst>
      <p:ext uri="{BB962C8B-B14F-4D97-AF65-F5344CB8AC3E}">
        <p14:creationId xmlns:p14="http://schemas.microsoft.com/office/powerpoint/2010/main" val="38170452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52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CorpDB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OrderDetail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od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CorpDB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OrderHeader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oh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od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OrderId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oh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OrderId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CorpDB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Customer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CustomerID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oh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268318"/>
              </p:ext>
            </p:extLst>
          </p:nvPr>
        </p:nvGraphicFramePr>
        <p:xfrm>
          <a:off x="457200" y="2935387"/>
          <a:ext cx="34217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714">
                  <a:extLst>
                    <a:ext uri="{9D8B030D-6E8A-4147-A177-3AD203B41FA5}">
                      <a16:colId xmlns:a16="http://schemas.microsoft.com/office/drawing/2014/main" val="3940544257"/>
                    </a:ext>
                  </a:extLst>
                </a:gridCol>
                <a:gridCol w="2464067">
                  <a:extLst>
                    <a:ext uri="{9D8B030D-6E8A-4147-A177-3AD203B41FA5}">
                      <a16:colId xmlns:a16="http://schemas.microsoft.com/office/drawing/2014/main" val="3658567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27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Join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⋈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3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8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 Customer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4588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Join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⋈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525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OrderHeader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3621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OrderDetail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016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3236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5248"/>
          </a:xfrm>
        </p:spPr>
        <p:txBody>
          <a:bodyPr/>
          <a:lstStyle/>
          <a:p>
            <a:r>
              <a:rPr lang="en-US" dirty="0"/>
              <a:t>Apply join associativity:</a:t>
            </a:r>
          </a:p>
          <a:p>
            <a:pPr lvl="1"/>
            <a:r>
              <a:rPr lang="en-US" dirty="0"/>
              <a:t>(OD </a:t>
            </a:r>
            <a:r>
              <a:rPr lang="en-US" sz="2800" dirty="0">
                <a:ea typeface="Calibri" panose="020F0502020204030204" pitchFamily="34" charset="0"/>
                <a:cs typeface="Cambria Math" panose="02040503050406030204" pitchFamily="18" charset="0"/>
              </a:rPr>
              <a:t>⋈ OH) ⋈ C  </a:t>
            </a:r>
            <a:r>
              <a:rPr lang="en-US" sz="2800" dirty="0">
                <a:ea typeface="Calibri" panose="020F0502020204030204" pitchFamily="34" charset="0"/>
                <a:cs typeface="Cambria Math" panose="02040503050406030204" pitchFamily="18" charset="0"/>
                <a:sym typeface="Wingdings" panose="05000000000000000000" pitchFamily="2" charset="2"/>
              </a:rPr>
              <a:t>  OD </a:t>
            </a:r>
            <a:r>
              <a:rPr lang="en-US" sz="2800" dirty="0">
                <a:ea typeface="Calibri" panose="020F0502020204030204" pitchFamily="34" charset="0"/>
                <a:cs typeface="Cambria Math" panose="02040503050406030204" pitchFamily="18" charset="0"/>
              </a:rPr>
              <a:t>⋈ (OH ⋈ C)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797045"/>
              </p:ext>
            </p:extLst>
          </p:nvPr>
        </p:nvGraphicFramePr>
        <p:xfrm>
          <a:off x="457200" y="2773413"/>
          <a:ext cx="589788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39269693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699691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022610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 x.0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</a:t>
                      </a:r>
                      <a:r>
                        <a:rPr lang="en-US" baseline="0" dirty="0"/>
                        <a:t> x.1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937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5.x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Join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</a:t>
                      </a: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⋈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3.0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341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4.x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Join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⋈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3.0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Join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</a:t>
                      </a: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⋈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5.1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042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3.x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 Customer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53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2.x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Join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⋈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1.0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88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1.x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OrderHeader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38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0.x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OrderDetail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483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554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5248"/>
          </a:xfrm>
        </p:spPr>
        <p:txBody>
          <a:bodyPr/>
          <a:lstStyle/>
          <a:p>
            <a:r>
              <a:rPr lang="en-US" dirty="0"/>
              <a:t>Apply join commutativity:</a:t>
            </a:r>
          </a:p>
          <a:p>
            <a:pPr lvl="1"/>
            <a:r>
              <a:rPr lang="en-US" dirty="0"/>
              <a:t>(OD </a:t>
            </a:r>
            <a:r>
              <a:rPr lang="en-US" sz="2800" dirty="0">
                <a:ea typeface="Calibri" panose="020F0502020204030204" pitchFamily="34" charset="0"/>
                <a:cs typeface="Cambria Math" panose="02040503050406030204" pitchFamily="18" charset="0"/>
              </a:rPr>
              <a:t>⋈ OH) ⋈ C  </a:t>
            </a:r>
            <a:r>
              <a:rPr lang="en-US" sz="2800" dirty="0">
                <a:ea typeface="Calibri" panose="020F0502020204030204" pitchFamily="34" charset="0"/>
                <a:cs typeface="Cambria Math" panose="02040503050406030204" pitchFamily="18" charset="0"/>
                <a:sym typeface="Wingdings" panose="05000000000000000000" pitchFamily="2" charset="2"/>
              </a:rPr>
              <a:t>  (OH </a:t>
            </a:r>
            <a:r>
              <a:rPr lang="en-US" sz="2800" dirty="0">
                <a:ea typeface="Calibri" panose="020F0502020204030204" pitchFamily="34" charset="0"/>
                <a:cs typeface="Cambria Math" panose="02040503050406030204" pitchFamily="18" charset="0"/>
              </a:rPr>
              <a:t>⋈ OD) ⋈ C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68577"/>
              </p:ext>
            </p:extLst>
          </p:nvPr>
        </p:nvGraphicFramePr>
        <p:xfrm>
          <a:off x="457200" y="2773413"/>
          <a:ext cx="836676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39269693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699691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022610816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102813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 x.0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</a:t>
                      </a:r>
                      <a:r>
                        <a:rPr lang="en-US" baseline="0" dirty="0"/>
                        <a:t> x.1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 x.2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937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5.x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Join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</a:t>
                      </a: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⋈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3.0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341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4.x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Join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⋈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3.0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Join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</a:t>
                      </a: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⋈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5.1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Join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2.2</a:t>
                      </a: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⋈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3.0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042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3.x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 Customer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53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2.x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Join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⋈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1.0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Join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</a:t>
                      </a: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⋈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0.0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88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1.x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OrderHeader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38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0.x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OrderDetail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483340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8378792" y="542942"/>
            <a:ext cx="616016" cy="6063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7708207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Optimizer Is Exceptionally Complex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It has to deal with many things we’ve not discussed</a:t>
            </a:r>
          </a:p>
          <a:p>
            <a:pPr lvl="1"/>
            <a:r>
              <a:rPr lang="en-US" sz="2200" dirty="0"/>
              <a:t>DML (updates, deletes, inserts, merges; output clause)</a:t>
            </a:r>
          </a:p>
          <a:p>
            <a:pPr lvl="2"/>
            <a:r>
              <a:rPr lang="en-US" sz="2000" dirty="0"/>
              <a:t>Halloween protection, triggers, index updates</a:t>
            </a:r>
          </a:p>
          <a:p>
            <a:pPr lvl="1"/>
            <a:r>
              <a:rPr lang="en-US" sz="2200" dirty="0"/>
              <a:t>Wide vs. narrow updates</a:t>
            </a:r>
          </a:p>
          <a:p>
            <a:pPr lvl="1"/>
            <a:r>
              <a:rPr lang="en-US" sz="2200" dirty="0"/>
              <a:t>Data warehouse optimization</a:t>
            </a:r>
          </a:p>
          <a:p>
            <a:pPr lvl="1"/>
            <a:r>
              <a:rPr lang="en-US" sz="2200" dirty="0" err="1"/>
              <a:t>Columnstore</a:t>
            </a:r>
            <a:r>
              <a:rPr lang="en-US" sz="2200" dirty="0"/>
              <a:t>, full-text, spatial, xml, filtered indexes and sparse columns</a:t>
            </a:r>
          </a:p>
          <a:p>
            <a:pPr lvl="1"/>
            <a:r>
              <a:rPr lang="en-US" sz="2200" dirty="0"/>
              <a:t>Partitioned tables, </a:t>
            </a:r>
            <a:r>
              <a:rPr lang="en-US" sz="2200" dirty="0" err="1"/>
              <a:t>Hekaton</a:t>
            </a:r>
            <a:r>
              <a:rPr lang="en-US" sz="2200" dirty="0"/>
              <a:t>, Stretch DB, other new features</a:t>
            </a:r>
          </a:p>
          <a:p>
            <a:pPr lvl="1"/>
            <a:r>
              <a:rPr lang="en-US" sz="2200" dirty="0"/>
              <a:t>Row vs. batch mode</a:t>
            </a:r>
          </a:p>
          <a:p>
            <a:pPr lvl="1"/>
            <a:r>
              <a:rPr lang="en-US" sz="2200" dirty="0"/>
              <a:t>And much more</a:t>
            </a:r>
          </a:p>
        </p:txBody>
      </p:sp>
    </p:spTree>
    <p:extLst>
      <p:ext uri="{BB962C8B-B14F-4D97-AF65-F5344CB8AC3E}">
        <p14:creationId xmlns:p14="http://schemas.microsoft.com/office/powerpoint/2010/main" val="21015169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is a declarative language</a:t>
            </a:r>
          </a:p>
          <a:p>
            <a:pPr lvl="1"/>
            <a:r>
              <a:rPr lang="en-US" dirty="0"/>
              <a:t>In theory, it shouldn’t matter how SQL is written</a:t>
            </a:r>
          </a:p>
          <a:p>
            <a:pPr lvl="2"/>
            <a:r>
              <a:rPr lang="en-US" dirty="0"/>
              <a:t>We are effectively giving SQL Server a set of requirements and asking it to write a program for us</a:t>
            </a:r>
          </a:p>
          <a:p>
            <a:pPr lvl="1"/>
            <a:r>
              <a:rPr lang="en-US" dirty="0"/>
              <a:t>In practice, it does matter because no optimizer is perfect</a:t>
            </a:r>
          </a:p>
          <a:p>
            <a:pPr lvl="2"/>
            <a:r>
              <a:rPr lang="en-US" dirty="0"/>
              <a:t>It will give us correct results</a:t>
            </a:r>
          </a:p>
          <a:p>
            <a:pPr lvl="2"/>
            <a:r>
              <a:rPr lang="en-US" dirty="0"/>
              <a:t>In the real world, efficiency matters</a:t>
            </a:r>
          </a:p>
          <a:p>
            <a:r>
              <a:rPr lang="en-US" dirty="0"/>
              <a:t>Writing “better” queries</a:t>
            </a:r>
          </a:p>
          <a:p>
            <a:pPr lvl="1"/>
            <a:r>
              <a:rPr lang="en-US" dirty="0"/>
              <a:t>Sometimes we need to “out-smart” the optimizer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69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600201"/>
            <a:ext cx="8229600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15+ Years working with SQL Server</a:t>
            </a:r>
          </a:p>
          <a:p>
            <a:pPr lvl="1"/>
            <a:r>
              <a:rPr lang="en-US" dirty="0"/>
              <a:t>Development work since 7.0</a:t>
            </a:r>
          </a:p>
          <a:p>
            <a:pPr lvl="1"/>
            <a:r>
              <a:rPr lang="en-US" dirty="0"/>
              <a:t>Administration going back to 6.5</a:t>
            </a:r>
          </a:p>
          <a:p>
            <a:pPr lvl="1"/>
            <a:r>
              <a:rPr lang="en-US" dirty="0"/>
              <a:t>Fascinated with SQL internals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Brian Hansen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9853" y="3703222"/>
            <a:ext cx="2969381" cy="98674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5464"/>
            <a:ext cx="400802" cy="3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698571"/>
            <a:ext cx="400802" cy="4008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808839"/>
            <a:ext cx="2505163" cy="603922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024475" y="4222639"/>
            <a:ext cx="3875773" cy="451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@tf3604.com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024476" y="3738632"/>
            <a:ext cx="3875773" cy="451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brian@tf3604.com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239853" y="4735383"/>
            <a:ext cx="3171273" cy="451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children.org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" y="5488620"/>
            <a:ext cx="9143999" cy="451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www.tf3604.com/optimizer</a:t>
            </a:r>
          </a:p>
        </p:txBody>
      </p:sp>
    </p:spTree>
    <p:extLst>
      <p:ext uri="{BB962C8B-B14F-4D97-AF65-F5344CB8AC3E}">
        <p14:creationId xmlns:p14="http://schemas.microsoft.com/office/powerpoint/2010/main" val="1021995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Trace Flags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6636005"/>
              </p:ext>
            </p:extLst>
          </p:nvPr>
        </p:nvGraphicFramePr>
        <p:xfrm>
          <a:off x="457200" y="1417638"/>
          <a:ext cx="8229600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278">
                  <a:extLst>
                    <a:ext uri="{9D8B030D-6E8A-4147-A177-3AD203B41FA5}">
                      <a16:colId xmlns:a16="http://schemas.microsoft.com/office/drawing/2014/main" val="4198655800"/>
                    </a:ext>
                  </a:extLst>
                </a:gridCol>
                <a:gridCol w="7295322">
                  <a:extLst>
                    <a:ext uri="{9D8B030D-6E8A-4147-A177-3AD203B41FA5}">
                      <a16:colId xmlns:a16="http://schemas.microsoft.com/office/drawing/2014/main" val="135413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2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 memory usage at each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96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</a:t>
                      </a:r>
                      <a:r>
                        <a:rPr lang="en-US" baseline="0" dirty="0"/>
                        <a:t> memory usage for rules and properties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30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to client (“Messages” tab)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84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 final</a:t>
                      </a:r>
                      <a:r>
                        <a:rPr lang="en-US" baseline="0" dirty="0"/>
                        <a:t> query tree (post-optimization rewrites)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58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8605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 initial parse tree (converted)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73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8606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 transformed parse trees (input,</a:t>
                      </a:r>
                      <a:r>
                        <a:rPr lang="en-US" baseline="0" dirty="0"/>
                        <a:t> simplified, join-collapsed, normalized)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11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 output 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814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 initial memo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33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8609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 task and operation type 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032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030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Trace Flags, continued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326502"/>
              </p:ext>
            </p:extLst>
          </p:nvPr>
        </p:nvGraphicFramePr>
        <p:xfrm>
          <a:off x="457200" y="1417638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278">
                  <a:extLst>
                    <a:ext uri="{9D8B030D-6E8A-4147-A177-3AD203B41FA5}">
                      <a16:colId xmlns:a16="http://schemas.microsoft.com/office/drawing/2014/main" val="4198655800"/>
                    </a:ext>
                  </a:extLst>
                </a:gridCol>
                <a:gridCol w="7295322">
                  <a:extLst>
                    <a:ext uri="{9D8B030D-6E8A-4147-A177-3AD203B41FA5}">
                      <a16:colId xmlns:a16="http://schemas.microsoft.com/office/drawing/2014/main" val="135413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2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cardinality info to 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81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8615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 final mem</a:t>
                      </a:r>
                      <a:r>
                        <a:rPr lang="en-US" baseline="0" dirty="0"/>
                        <a:t>o structure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1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8619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 applied rules (SQL 2012+)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85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 applied</a:t>
                      </a:r>
                      <a:r>
                        <a:rPr lang="en-US" baseline="0" dirty="0"/>
                        <a:t> rules and memo arguments (SQL 2012+)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123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 applied rules</a:t>
                      </a:r>
                      <a:r>
                        <a:rPr lang="en-US" baseline="0" dirty="0"/>
                        <a:t> and resulting tree </a:t>
                      </a:r>
                      <a:r>
                        <a:rPr lang="en-US" dirty="0"/>
                        <a:t>(SQL 2012+)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603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8649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Force parallel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944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8666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debugging info</a:t>
                      </a:r>
                      <a:r>
                        <a:rPr lang="en-US" baseline="0" dirty="0"/>
                        <a:t> to query plan (in the “F4” properties)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677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8675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 optimization search phases and times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03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Disable trivial plan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595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 pushed predicate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38059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5878" y="6206509"/>
            <a:ext cx="224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And many more …</a:t>
            </a:r>
          </a:p>
        </p:txBody>
      </p:sp>
    </p:spTree>
    <p:extLst>
      <p:ext uri="{BB962C8B-B14F-4D97-AF65-F5344CB8AC3E}">
        <p14:creationId xmlns:p14="http://schemas.microsoft.com/office/powerpoint/2010/main" val="22261357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DBCC TRACEON / TRACEOFF</a:t>
            </a:r>
          </a:p>
          <a:p>
            <a:r>
              <a:rPr lang="en-US" dirty="0"/>
              <a:t>DBCC RULEON / RULEOFF</a:t>
            </a:r>
          </a:p>
          <a:p>
            <a:r>
              <a:rPr lang="en-US" dirty="0"/>
              <a:t>DBCC SHOWONRULES</a:t>
            </a:r>
          </a:p>
          <a:p>
            <a:r>
              <a:rPr lang="en-US" dirty="0"/>
              <a:t>DBCC SHOWOFFRULES</a:t>
            </a:r>
          </a:p>
          <a:p>
            <a:r>
              <a:rPr lang="en-US" dirty="0"/>
              <a:t>option (recompile, </a:t>
            </a:r>
            <a:r>
              <a:rPr lang="en-US" dirty="0" err="1"/>
              <a:t>querytraceon</a:t>
            </a:r>
            <a:r>
              <a:rPr lang="en-US" dirty="0"/>
              <a:t> ####)</a:t>
            </a:r>
          </a:p>
          <a:p>
            <a:r>
              <a:rPr lang="en-US" dirty="0" err="1"/>
              <a:t>sys.dm_exec_query_optimizer_info</a:t>
            </a:r>
            <a:endParaRPr lang="en-US" dirty="0"/>
          </a:p>
          <a:p>
            <a:r>
              <a:rPr lang="en-US" dirty="0" err="1"/>
              <a:t>sys.dm_exec_query_transformation_stats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55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History of SQL’s Optimizer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Volcano Optimizer (April 1993) (</a:t>
            </a:r>
            <a:r>
              <a:rPr lang="en-US" dirty="0">
                <a:hlinkClick r:id="rId2"/>
              </a:rPr>
              <a:t>PDF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Goetz </a:t>
            </a:r>
            <a:r>
              <a:rPr lang="en-US" dirty="0" err="1"/>
              <a:t>Graefe</a:t>
            </a:r>
            <a:r>
              <a:rPr lang="en-US" dirty="0"/>
              <a:t>, William J. McKenna</a:t>
            </a:r>
          </a:p>
          <a:p>
            <a:pPr lvl="1"/>
            <a:r>
              <a:rPr lang="en-US" dirty="0"/>
              <a:t>Based on </a:t>
            </a:r>
            <a:r>
              <a:rPr lang="en-US" dirty="0" err="1"/>
              <a:t>Graefe’s</a:t>
            </a:r>
            <a:r>
              <a:rPr lang="en-US" dirty="0"/>
              <a:t> earlier Exodus Optimizer</a:t>
            </a:r>
          </a:p>
          <a:p>
            <a:r>
              <a:rPr lang="en-US" dirty="0"/>
              <a:t>Cascades Framework (1995) (</a:t>
            </a:r>
            <a:r>
              <a:rPr lang="en-US" dirty="0">
                <a:hlinkClick r:id="rId3"/>
              </a:rPr>
              <a:t>PDF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Goetz </a:t>
            </a:r>
            <a:r>
              <a:rPr lang="en-US" dirty="0" err="1"/>
              <a:t>Graefe</a:t>
            </a:r>
            <a:endParaRPr lang="en-US" dirty="0"/>
          </a:p>
          <a:p>
            <a:pPr lvl="1"/>
            <a:r>
              <a:rPr lang="en-US" dirty="0"/>
              <a:t>Refinement of the Volcano Optimizer</a:t>
            </a:r>
          </a:p>
          <a:p>
            <a:pPr lvl="1"/>
            <a:r>
              <a:rPr lang="en-US" dirty="0"/>
              <a:t>Basis for rewritten optimizer in SQL Server 7.0</a:t>
            </a:r>
          </a:p>
          <a:p>
            <a:pPr lvl="1"/>
            <a:r>
              <a:rPr lang="en-US" dirty="0"/>
              <a:t>Major innovation: the memo structure</a:t>
            </a:r>
          </a:p>
        </p:txBody>
      </p:sp>
    </p:spTree>
    <p:extLst>
      <p:ext uri="{BB962C8B-B14F-4D97-AF65-F5344CB8AC3E}">
        <p14:creationId xmlns:p14="http://schemas.microsoft.com/office/powerpoint/2010/main" val="40447227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Benjamin Nevarez (</a:t>
            </a:r>
            <a:r>
              <a:rPr lang="en-US" dirty="0">
                <a:hlinkClick r:id="rId2"/>
              </a:rPr>
              <a:t>Blog</a:t>
            </a:r>
            <a:r>
              <a:rPr lang="en-US" dirty="0"/>
              <a:t>)</a:t>
            </a:r>
          </a:p>
          <a:p>
            <a:pPr lvl="1"/>
            <a:r>
              <a:rPr lang="en-US" i="1" dirty="0">
                <a:hlinkClick r:id="rId3"/>
              </a:rPr>
              <a:t>Inside the SQL Server Query Optimizer</a:t>
            </a:r>
            <a:endParaRPr lang="en-US" i="1" dirty="0"/>
          </a:p>
          <a:p>
            <a:r>
              <a:rPr lang="en-US" dirty="0"/>
              <a:t>Paul White</a:t>
            </a:r>
          </a:p>
          <a:p>
            <a:pPr lvl="1"/>
            <a:r>
              <a:rPr lang="en-US" dirty="0">
                <a:hlinkClick r:id="rId4"/>
              </a:rPr>
              <a:t>Page Free Space blog</a:t>
            </a:r>
            <a:r>
              <a:rPr lang="en-US" dirty="0"/>
              <a:t> (especially </a:t>
            </a:r>
            <a:r>
              <a:rPr lang="en-US" dirty="0">
                <a:hlinkClick r:id="rId5"/>
              </a:rPr>
              <a:t>this</a:t>
            </a:r>
            <a:r>
              <a:rPr lang="en-US" dirty="0"/>
              <a:t> series)</a:t>
            </a:r>
          </a:p>
          <a:p>
            <a:pPr lvl="1"/>
            <a:r>
              <a:rPr lang="en-US" dirty="0">
                <a:hlinkClick r:id="rId6"/>
              </a:rPr>
              <a:t>SQL Performance blog</a:t>
            </a:r>
            <a:endParaRPr lang="en-US" dirty="0"/>
          </a:p>
          <a:p>
            <a:r>
              <a:rPr lang="en-US" dirty="0" err="1"/>
              <a:t>Conor</a:t>
            </a:r>
            <a:r>
              <a:rPr lang="en-US" dirty="0"/>
              <a:t> Cunningham (</a:t>
            </a:r>
            <a:r>
              <a:rPr lang="en-US" dirty="0">
                <a:hlinkClick r:id="rId7"/>
              </a:rPr>
              <a:t>Blog</a:t>
            </a:r>
            <a:r>
              <a:rPr lang="en-US" dirty="0"/>
              <a:t>)</a:t>
            </a:r>
          </a:p>
          <a:p>
            <a:pPr lvl="1"/>
            <a:r>
              <a:rPr lang="en-US" i="1" dirty="0"/>
              <a:t>Microsoft SQL Server 2012 Internals</a:t>
            </a:r>
            <a:r>
              <a:rPr lang="en-US" dirty="0"/>
              <a:t> (Kalen Delaney, editor), chapter 11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111414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presentation and supporting materials can be found at </a:t>
            </a:r>
            <a:r>
              <a:rPr lang="en-US" dirty="0">
                <a:hlinkClick r:id="rId2"/>
              </a:rPr>
              <a:t>www.tf3604.com/optimizer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Slide deck</a:t>
            </a:r>
          </a:p>
          <a:p>
            <a:pPr lvl="1"/>
            <a:r>
              <a:rPr lang="en-US" dirty="0"/>
              <a:t>Scripts</a:t>
            </a:r>
          </a:p>
          <a:p>
            <a:pPr lvl="1"/>
            <a:r>
              <a:rPr lang="en-US" dirty="0"/>
              <a:t>Sample database</a:t>
            </a:r>
          </a:p>
          <a:p>
            <a:pPr lvl="1"/>
            <a:r>
              <a:rPr lang="en-US" dirty="0"/>
              <a:t>SQL Server Parse Tree Viewer binaries &amp; source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brian@tf3604.com	• @tf3604</a:t>
            </a:r>
          </a:p>
        </p:txBody>
      </p:sp>
    </p:spTree>
    <p:extLst>
      <p:ext uri="{BB962C8B-B14F-4D97-AF65-F5344CB8AC3E}">
        <p14:creationId xmlns:p14="http://schemas.microsoft.com/office/powerpoint/2010/main" val="428730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this session is not</a:t>
            </a:r>
          </a:p>
          <a:p>
            <a:pPr lvl="1"/>
            <a:r>
              <a:rPr lang="en-US" dirty="0"/>
              <a:t>An end-to-end optimizer session</a:t>
            </a:r>
          </a:p>
          <a:p>
            <a:pPr lvl="1"/>
            <a:r>
              <a:rPr lang="en-US" dirty="0"/>
              <a:t>A performance tuning session</a:t>
            </a:r>
          </a:p>
          <a:p>
            <a:endParaRPr lang="en-US" dirty="0"/>
          </a:p>
          <a:p>
            <a:r>
              <a:rPr lang="en-US" dirty="0"/>
              <a:t>Goals of this session</a:t>
            </a:r>
          </a:p>
          <a:p>
            <a:pPr lvl="1"/>
            <a:r>
              <a:rPr lang="en-US" dirty="0"/>
              <a:t>Additional understanding of SQL Server internals</a:t>
            </a:r>
          </a:p>
          <a:p>
            <a:pPr lvl="1"/>
            <a:r>
              <a:rPr lang="en-US" dirty="0"/>
              <a:t>Provide an additional skill for performance tuning</a:t>
            </a:r>
          </a:p>
        </p:txBody>
      </p:sp>
    </p:spTree>
    <p:extLst>
      <p:ext uri="{BB962C8B-B14F-4D97-AF65-F5344CB8AC3E}">
        <p14:creationId xmlns:p14="http://schemas.microsoft.com/office/powerpoint/2010/main" val="1507468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Logical processing order</a:t>
            </a:r>
          </a:p>
          <a:p>
            <a:pPr lvl="1"/>
            <a:r>
              <a:rPr lang="en-US" dirty="0"/>
              <a:t>Physical processing considerations</a:t>
            </a:r>
          </a:p>
          <a:p>
            <a:r>
              <a:rPr lang="en-US" dirty="0"/>
              <a:t>Executing a query: parse, bind, transform, optimize, execute</a:t>
            </a:r>
          </a:p>
          <a:p>
            <a:r>
              <a:rPr lang="en-US" dirty="0"/>
              <a:t>Heuristics, transformation rules, parse trees, memos</a:t>
            </a:r>
          </a:p>
          <a:p>
            <a:r>
              <a:rPr lang="en-US" dirty="0"/>
              <a:t>Limitations &amp; DMVs</a:t>
            </a:r>
          </a:p>
        </p:txBody>
      </p:sp>
    </p:spTree>
    <p:extLst>
      <p:ext uri="{BB962C8B-B14F-4D97-AF65-F5344CB8AC3E}">
        <p14:creationId xmlns:p14="http://schemas.microsoft.com/office/powerpoint/2010/main" val="675647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of Warning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Virtually everything we are discussing is undocumented.</a:t>
            </a:r>
          </a:p>
          <a:p>
            <a:r>
              <a:rPr lang="en-US" dirty="0"/>
              <a:t>Also, a lot of this stuff is undocumented.</a:t>
            </a:r>
          </a:p>
          <a:p>
            <a:r>
              <a:rPr lang="en-US" dirty="0"/>
              <a:t>Oh, and there are undocumented commands, trace flags, and so forth, in this presentation.</a:t>
            </a:r>
          </a:p>
          <a:p>
            <a:endParaRPr lang="en-US" dirty="0"/>
          </a:p>
          <a:p>
            <a:r>
              <a:rPr lang="en-US" dirty="0"/>
              <a:t>Be careful out there.</a:t>
            </a:r>
          </a:p>
        </p:txBody>
      </p:sp>
    </p:spTree>
    <p:extLst>
      <p:ext uri="{BB962C8B-B14F-4D97-AF65-F5344CB8AC3E}">
        <p14:creationId xmlns:p14="http://schemas.microsoft.com/office/powerpoint/2010/main" val="883275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70730</TotalTime>
  <Words>4188</Words>
  <Application>Microsoft Office PowerPoint</Application>
  <PresentationFormat>On-screen Show (4:3)</PresentationFormat>
  <Paragraphs>772</Paragraphs>
  <Slides>65</Slides>
  <Notes>24</Notes>
  <HiddenSlides>20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Cambria Math</vt:lpstr>
      <vt:lpstr>Consolas</vt:lpstr>
      <vt:lpstr>Times New Roman</vt:lpstr>
      <vt:lpstr>Wingdings</vt:lpstr>
      <vt:lpstr>Office Theme</vt:lpstr>
      <vt:lpstr>Get Your Optimizer to Give up All Its Secrets</vt:lpstr>
      <vt:lpstr>SQL Saturday #557</vt:lpstr>
      <vt:lpstr>Lunch Sponsor - Dell EMC</vt:lpstr>
      <vt:lpstr>You Rock Sponsor - Pyramid Analytics</vt:lpstr>
      <vt:lpstr>Other Sponsors</vt:lpstr>
      <vt:lpstr>Brian Hansen</vt:lpstr>
      <vt:lpstr>About This Session</vt:lpstr>
      <vt:lpstr>Agenda</vt:lpstr>
      <vt:lpstr>A Word of Warning</vt:lpstr>
      <vt:lpstr>Logical Processing Order</vt:lpstr>
      <vt:lpstr>Logical Processing Order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SQL Server Sees the Query</vt:lpstr>
      <vt:lpstr>Logical Operators</vt:lpstr>
      <vt:lpstr>Physical Operators: Logical “get”</vt:lpstr>
      <vt:lpstr>Physical Operators: Other</vt:lpstr>
      <vt:lpstr>Parse Trees</vt:lpstr>
      <vt:lpstr>Example Parse Tree</vt:lpstr>
      <vt:lpstr>Query Tree</vt:lpstr>
      <vt:lpstr>Process of Executing a Query</vt:lpstr>
      <vt:lpstr>Process of Executing a Query - Graphical</vt:lpstr>
      <vt:lpstr>Parsing and Binding  (1 of 3)</vt:lpstr>
      <vt:lpstr>Parsing and Binding  (2 of 3)</vt:lpstr>
      <vt:lpstr>Parsing and Binding  (3 of 3)</vt:lpstr>
      <vt:lpstr>Optimization</vt:lpstr>
      <vt:lpstr>Search Space</vt:lpstr>
      <vt:lpstr>PowerPoint Presentation</vt:lpstr>
      <vt:lpstr>PowerPoint Presentation</vt:lpstr>
      <vt:lpstr>Join Order Considerations</vt:lpstr>
      <vt:lpstr>Join Order Considerations, continued</vt:lpstr>
      <vt:lpstr>PowerPoint Presentation</vt:lpstr>
      <vt:lpstr>Full Optimization Phases</vt:lpstr>
      <vt:lpstr>Full Optimization Phases, continued</vt:lpstr>
      <vt:lpstr>Smart Optimization</vt:lpstr>
      <vt:lpstr>An Interesting Metric: Gain</vt:lpstr>
      <vt:lpstr>sys.dm_exec_query_optimizer_info</vt:lpstr>
      <vt:lpstr>Heuristics and Transformations</vt:lpstr>
      <vt:lpstr>Transformations: Simplification*</vt:lpstr>
      <vt:lpstr>Transformations: Exploration</vt:lpstr>
      <vt:lpstr>Transformations: Implementation</vt:lpstr>
      <vt:lpstr>Transformations: Property Enforcement</vt:lpstr>
      <vt:lpstr>sys.dm_exec_query_transformation_stats</vt:lpstr>
      <vt:lpstr>Factors Considered by the Optimizer</vt:lpstr>
      <vt:lpstr>Memo Structure</vt:lpstr>
      <vt:lpstr>Example Memo</vt:lpstr>
      <vt:lpstr>Example Memo</vt:lpstr>
      <vt:lpstr>Example Memo</vt:lpstr>
      <vt:lpstr>The Optimizer Is Exceptionally Complex</vt:lpstr>
      <vt:lpstr>Conclusions</vt:lpstr>
      <vt:lpstr>Appendix: Trace Flags</vt:lpstr>
      <vt:lpstr>Appendix: Trace Flags, continued</vt:lpstr>
      <vt:lpstr>Appendix: Commands</vt:lpstr>
      <vt:lpstr>Appendix: History of SQL’s Optimizer</vt:lpstr>
      <vt:lpstr>References</vt:lpstr>
      <vt:lpstr>Thank You</vt:lpstr>
    </vt:vector>
  </TitlesOfParts>
  <Company>tf3604.com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Hansen</dc:creator>
  <cp:lastModifiedBy>hansen</cp:lastModifiedBy>
  <cp:revision>235</cp:revision>
  <dcterms:created xsi:type="dcterms:W3CDTF">2011-08-19T20:30:49Z</dcterms:created>
  <dcterms:modified xsi:type="dcterms:W3CDTF">2016-09-30T17:55:49Z</dcterms:modified>
</cp:coreProperties>
</file>